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4" d="100"/>
          <a:sy n="64" d="100"/>
        </p:scale>
        <p:origin x="66" y="7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hgorago/IBM-Data-Science/blob/main/Data%20Science%20Capstone%20Project/2.%20Data%20Wrangling/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ahgorago/IBM-Data-Science/blob/main/Data%20Science%20Capstone%20Project/3.%20Exploratory%20Data%20Analysis/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hgorago/IBM-Data-Science/blob/main/Data%20Science%20Capstone%20Project/3.%20Exploratory%20Data%20Analysi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ahgorago/IBM-Data-Science/blob/main/Data%20Science%20Capstone%20Project/4.%20Interactive%20Visual%20Analytics/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ahgorago/IBM-Data-Science/blob/main/Data%20Science%20Capstone%20Project/4.%20Interactive%20Visual%20Analytic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hgorago/IBM-Data-Science/blob/main/Data%20Science%20Capstone%20Project/4.%20Interactive%20Visual%20Analytics/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6.jpg"/><Relationship Id="rId4" Type="http://schemas.openxmlformats.org/officeDocument/2006/relationships/image" Target="../media/image65.jpg"/></Relationships>
</file>

<file path=ppt/slides/_rels/slide3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ahgorago/IBM-Data-Science/tree/main/Data%20Science%20Capstone%20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hyperlink" Target="https://github.com/Dahgorago/IBM-Data-Science/blob/main/Data%20Science%20Capstone%20Project/1.%20Collecting%20The%20Data/jupyter-labs-spacex-data-collection-api.ipynb" TargetMode="Externa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hyperlink" Target="https://github.com/Dahgorago/IBM-Data-Science/blob/main/Data%20Science%20Capstone%20Project/1.%20Collecting%20The%20Data/jupyter-labs-webscraping.ipynb" TargetMode="External"/><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3.png"/><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g"/><Relationship Id="rId15" Type="http://schemas.openxmlformats.org/officeDocument/2006/relationships/image" Target="../media/image39.jp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6531585" cy="923330"/>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Muhammad Daffa Hilmy</a:t>
            </a:r>
          </a:p>
          <a:p>
            <a:r>
              <a:rPr lang="en-US" b="1" dirty="0">
                <a:solidFill>
                  <a:schemeClr val="bg2"/>
                </a:solidFill>
                <a:latin typeface="Abadi" panose="020B0604020104020204" pitchFamily="34" charset="0"/>
                <a:ea typeface="SF Pro" pitchFamily="2" charset="0"/>
                <a:cs typeface="SF Pro" pitchFamily="2" charset="0"/>
              </a:rPr>
              <a:t>11-October-2023</a:t>
            </a:r>
          </a:p>
          <a:p>
            <a:r>
              <a:rPr lang="en-US" b="1" dirty="0">
                <a:solidFill>
                  <a:schemeClr val="bg2"/>
                </a:solidFill>
                <a:latin typeface="Abadi" panose="020B0604020104020204" pitchFamily="34" charset="0"/>
                <a:ea typeface="SF Pro" pitchFamily="2" charset="0"/>
                <a:cs typeface="SF Pro" pitchFamily="2" charset="0"/>
              </a:rPr>
              <a:t>https://github.com/Dahgorago/IBM-Data-Science</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871" y="1380967"/>
            <a:ext cx="11012258" cy="5046244"/>
          </a:xfrm>
          <a:prstGeom prst="rect">
            <a:avLst/>
          </a:prstGeom>
        </p:spPr>
        <p:txBody>
          <a:bodyPr/>
          <a:lstStyle/>
          <a:p>
            <a:pPr marL="0" indent="0">
              <a:buNone/>
            </a:pPr>
            <a:r>
              <a:rPr lang="en-US" sz="2200" dirty="0">
                <a:latin typeface="Abadi" panose="020B0604020104020204" pitchFamily="34" charset="0"/>
              </a:rPr>
              <a:t>Generate a training label that signifies successful landings as 1 and unsuccessful ones as 0. The label comprises two elements: 'Mission Outcome' and 'Landing Location.' Introduce a new 'class' column in the training label, assigning a value of 1 if 'Mission Outcome' is confirmed and 0 otherwise. Assign the following value mappings:</a:t>
            </a:r>
          </a:p>
          <a:p>
            <a:pPr marL="0" indent="0">
              <a:buNone/>
            </a:pPr>
            <a:endParaRPr lang="en-US" sz="2200" dirty="0">
              <a:latin typeface="Abadi" panose="020B0604020104020204" pitchFamily="34" charset="0"/>
            </a:endParaRPr>
          </a:p>
          <a:p>
            <a:pPr marL="0" indent="0">
              <a:buNone/>
            </a:pPr>
            <a:r>
              <a:rPr lang="en-US" sz="2200" dirty="0">
                <a:latin typeface="Abadi" panose="020B0604020104020204" pitchFamily="34" charset="0"/>
              </a:rPr>
              <a:t>'True' for ASDS, RTLS, and Ocean in 'Mission Outcome' to be set as 1.</a:t>
            </a:r>
          </a:p>
          <a:p>
            <a:pPr marL="0" indent="0">
              <a:buNone/>
            </a:pPr>
            <a:r>
              <a:rPr lang="en-US" sz="2200" dirty="0">
                <a:latin typeface="Abadi" panose="020B0604020104020204" pitchFamily="34" charset="0"/>
              </a:rPr>
              <a:t>'None' for both components or 'False' for ASDS, Ocean, and RTLS in 'Mission Outcome' to be set as 0.</a:t>
            </a:r>
          </a:p>
          <a:p>
            <a:pPr marL="0" indent="0">
              <a:buNone/>
            </a:pPr>
            <a:endParaRPr lang="en-US" sz="2200" dirty="0">
              <a:latin typeface="Abadi" panose="020B0604020104020204" pitchFamily="34" charset="0"/>
            </a:endParaRPr>
          </a:p>
          <a:p>
            <a:pPr marL="0" indent="0">
              <a:buNone/>
            </a:pPr>
            <a:r>
              <a:rPr lang="en-US" sz="2200" dirty="0" err="1">
                <a:latin typeface="Abadi" panose="020B0604020104020204" pitchFamily="34" charset="0"/>
              </a:rPr>
              <a:t>Github</a:t>
            </a:r>
            <a:r>
              <a:rPr lang="en-US" sz="2200" dirty="0">
                <a:latin typeface="Abadi" panose="020B0604020104020204" pitchFamily="34" charset="0"/>
              </a:rPr>
              <a:t> URL : </a:t>
            </a:r>
            <a:r>
              <a:rPr lang="en-US" sz="2200" dirty="0">
                <a:latin typeface="Abadi" panose="020B0604020104020204" pitchFamily="34" charset="0"/>
                <a:hlinkClick r:id="rId3"/>
              </a:rPr>
              <a:t>https://github.com/Dahgorago/IBM-Data-Science/blob/main/Data%20Science%20Capstone%20Project/2.%20Data%20Wrangling/labs-jupyter-spacex-data_wrangling_jupyterlite.jupyterlite.ipynb</a:t>
            </a:r>
            <a:r>
              <a:rPr lang="en-US" sz="2200" dirty="0">
                <a:latin typeface="Abadi" panose="020B0604020104020204" pitchFamily="34" charset="0"/>
              </a:rPr>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7753"/>
            <a:ext cx="10687961" cy="4351338"/>
          </a:xfrm>
          <a:prstGeom prst="rect">
            <a:avLst/>
          </a:prstGeom>
        </p:spPr>
        <p:txBody>
          <a:bodyPr lIns="91440" tIns="45720" rIns="91440" bIns="45720" anchor="t"/>
          <a:lstStyle/>
          <a:p>
            <a:pPr marL="0" indent="0">
              <a:buNone/>
            </a:pPr>
            <a:r>
              <a:rPr lang="en-US" sz="2200" dirty="0">
                <a:latin typeface="Abadi" panose="020B0604020104020204" pitchFamily="34" charset="0"/>
              </a:rPr>
              <a:t>Conducted exploratory analysis on Flight Number, Payload Mass, Launch Site, Orbit, Class, and Year variables.</a:t>
            </a:r>
          </a:p>
          <a:p>
            <a:pPr marL="0" indent="0">
              <a:buNone/>
            </a:pPr>
            <a:endParaRPr lang="en-US" sz="2200" dirty="0">
              <a:latin typeface="Abadi" panose="020B0604020104020204" pitchFamily="34" charset="0"/>
            </a:endParaRPr>
          </a:p>
          <a:p>
            <a:pPr marL="0" indent="0">
              <a:buNone/>
            </a:pPr>
            <a:r>
              <a:rPr lang="en-US" sz="2200" dirty="0">
                <a:latin typeface="Abadi" panose="020B0604020104020204" pitchFamily="34" charset="0"/>
              </a:rPr>
              <a:t>Utilized various plots for comparison, including Scatter plots, line charts, and bar plots, to assess relationships between Flight Number, Payload Mass, Launch Site, Orbit, and Success Rate, determining their relevance for potential integration into the machine learning model during training.</a:t>
            </a:r>
          </a:p>
          <a:p>
            <a:pPr marL="0" indent="0">
              <a:buNone/>
            </a:pPr>
            <a:endParaRPr lang="en-US" sz="2200" dirty="0">
              <a:latin typeface="Abadi" panose="020B0604020104020204" pitchFamily="34" charset="0"/>
            </a:endParaRPr>
          </a:p>
          <a:p>
            <a:pPr marL="0" indent="0">
              <a:buNone/>
            </a:pPr>
            <a:r>
              <a:rPr lang="en-US" sz="2200" dirty="0" err="1">
                <a:latin typeface="Abadi" panose="020B0604020104020204" pitchFamily="34" charset="0"/>
              </a:rPr>
              <a:t>Github</a:t>
            </a:r>
            <a:r>
              <a:rPr lang="en-US" sz="2200" dirty="0">
                <a:latin typeface="Abadi" panose="020B0604020104020204" pitchFamily="34" charset="0"/>
              </a:rPr>
              <a:t> URL : </a:t>
            </a:r>
            <a:r>
              <a:rPr lang="en-US" sz="2200" dirty="0">
                <a:latin typeface="Abadi" panose="020B0604020104020204" pitchFamily="34" charset="0"/>
                <a:hlinkClick r:id="rId3"/>
              </a:rPr>
              <a:t>https://github.com/Dahgorago/IBM-Data-Science/blob/main/Data%20Science%20Capstone%20Project/3.%20Exploratory%20Data%20Analysis/jupyter-labs-eda-dataviz.ipynb.jupyterlite.ipynb</a:t>
            </a:r>
            <a:r>
              <a:rPr lang="en-US" sz="2200" dirty="0">
                <a:latin typeface="Abadi" panose="020B0604020104020204" pitchFamily="34" charset="0"/>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6752"/>
            <a:ext cx="10515600" cy="4351338"/>
          </a:xfrm>
          <a:prstGeom prst="rect">
            <a:avLst/>
          </a:prstGeom>
        </p:spPr>
        <p:txBody>
          <a:bodyPr lIns="91440" tIns="45720" rIns="91440" bIns="45720" anchor="t"/>
          <a:lstStyle/>
          <a:p>
            <a:pPr>
              <a:lnSpc>
                <a:spcPct val="100000"/>
              </a:lnSpc>
              <a:spcBef>
                <a:spcPts val="1400"/>
              </a:spcBef>
            </a:pPr>
            <a:r>
              <a:rPr lang="en-US" sz="2200" dirty="0">
                <a:latin typeface="Abadi" panose="020B0604020104020204" pitchFamily="34" charset="0"/>
              </a:rPr>
              <a:t>Uploaded the dataset into an IBM DB2 Database.</a:t>
            </a:r>
          </a:p>
          <a:p>
            <a:pPr>
              <a:lnSpc>
                <a:spcPct val="100000"/>
              </a:lnSpc>
              <a:spcBef>
                <a:spcPts val="1400"/>
              </a:spcBef>
            </a:pPr>
            <a:r>
              <a:rPr lang="en-US" sz="2200" dirty="0">
                <a:latin typeface="Abadi" panose="020B0604020104020204" pitchFamily="34" charset="0"/>
              </a:rPr>
              <a:t>Utilized SQL Python integration for querying.</a:t>
            </a:r>
          </a:p>
          <a:p>
            <a:pPr>
              <a:lnSpc>
                <a:spcPct val="100000"/>
              </a:lnSpc>
              <a:spcBef>
                <a:spcPts val="1400"/>
              </a:spcBef>
            </a:pPr>
            <a:r>
              <a:rPr lang="en-US" sz="2200" dirty="0">
                <a:latin typeface="Abadi" panose="020B0604020104020204" pitchFamily="34" charset="0"/>
              </a:rPr>
              <a:t>Executed queries to enhance comprehension of the dataset, focusing on obtaining details like launch site names, mission outcomes, diverse customer payload sizes, and booster versions, along with landing outcomes.</a:t>
            </a:r>
          </a:p>
          <a:p>
            <a:pPr marL="0" indent="0">
              <a:lnSpc>
                <a:spcPct val="100000"/>
              </a:lnSpc>
              <a:spcBef>
                <a:spcPts val="1400"/>
              </a:spcBef>
              <a:buNone/>
            </a:pPr>
            <a:endParaRPr lang="en-US" sz="2200" dirty="0">
              <a:latin typeface="Abadi" panose="020B0604020104020204" pitchFamily="34" charset="0"/>
            </a:endParaRPr>
          </a:p>
          <a:p>
            <a:pPr marL="0" indent="0">
              <a:lnSpc>
                <a:spcPct val="100000"/>
              </a:lnSpc>
              <a:spcBef>
                <a:spcPts val="1400"/>
              </a:spcBef>
              <a:buNone/>
            </a:pPr>
            <a:r>
              <a:rPr lang="en-US" sz="2200" dirty="0" err="1">
                <a:latin typeface="Abadi" panose="020B0604020104020204" pitchFamily="34" charset="0"/>
              </a:rPr>
              <a:t>Github</a:t>
            </a:r>
            <a:r>
              <a:rPr lang="en-US" sz="2200" dirty="0">
                <a:latin typeface="Abadi" panose="020B0604020104020204" pitchFamily="34" charset="0"/>
              </a:rPr>
              <a:t> URL : </a:t>
            </a:r>
            <a:r>
              <a:rPr lang="en-US" sz="2200" dirty="0">
                <a:latin typeface="Abadi" panose="020B0604020104020204" pitchFamily="34" charset="0"/>
                <a:hlinkClick r:id="rId3"/>
              </a:rPr>
              <a:t>https://github.com/Dahgorago/IBM-Data-Science/blob/main/Data%20Science%20Capstone%20Project/3.%20Exploratory%20Data%20Analysis/jupyter-labs-eda-sql-coursera_sqllite.ipynb</a:t>
            </a:r>
            <a:r>
              <a:rPr lang="en-US" sz="2200" dirty="0">
                <a:latin typeface="Abadi" panose="020B0604020104020204" pitchFamily="34" charset="0"/>
              </a:rPr>
              <a:t> </a:t>
            </a: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7201"/>
            <a:ext cx="10515600" cy="4351338"/>
          </a:xfrm>
          <a:prstGeom prst="rect">
            <a:avLst/>
          </a:prstGeom>
        </p:spPr>
        <p:txBody>
          <a:bodyPr>
            <a:normAutofit/>
          </a:bodyPr>
          <a:lstStyle/>
          <a:p>
            <a:r>
              <a:rPr lang="en-US" sz="2200" dirty="0">
                <a:latin typeface="Abadi" panose="020B0604020104020204" pitchFamily="34" charset="0"/>
              </a:rPr>
              <a:t>Folium maps display Launch Sites, both successful and unsuccessful landings, and offer a proximity illustration to significant areas like Railway, Highway, Coast, and City.</a:t>
            </a:r>
          </a:p>
          <a:p>
            <a:r>
              <a:rPr lang="en-US" sz="2200" dirty="0">
                <a:latin typeface="Abadi" panose="020B0604020104020204" pitchFamily="34" charset="0"/>
              </a:rPr>
              <a:t>This visualization aids in comprehending the rationale behind the placement of launch sites and provides a clear view of successful landings concerning their respective locations.</a:t>
            </a:r>
          </a:p>
          <a:p>
            <a:endParaRPr lang="en-US" sz="2200" dirty="0">
              <a:latin typeface="Abadi" panose="020B0604020104020204" pitchFamily="34" charset="0"/>
            </a:endParaRPr>
          </a:p>
          <a:p>
            <a:r>
              <a:rPr lang="en-US" sz="2200" dirty="0" err="1">
                <a:latin typeface="Abadi" panose="020B0604020104020204" pitchFamily="34" charset="0"/>
              </a:rPr>
              <a:t>Github</a:t>
            </a:r>
            <a:r>
              <a:rPr lang="en-US" sz="2200" dirty="0">
                <a:latin typeface="Abadi" panose="020B0604020104020204" pitchFamily="34" charset="0"/>
              </a:rPr>
              <a:t> URL : </a:t>
            </a:r>
            <a:r>
              <a:rPr lang="en-US" sz="2200" dirty="0">
                <a:latin typeface="Abadi" panose="020B0604020104020204" pitchFamily="34" charset="0"/>
                <a:hlinkClick r:id="rId3"/>
              </a:rPr>
              <a:t>https://github.com/Dahgorago/IBM-Data-Science/blob/main/Data%20Science%20Capstone%20Project/4.%20Interactive%20Visual%20Analytics/lab_jupyter_launch_site_location.jupyterlite.ipynb</a:t>
            </a:r>
            <a:r>
              <a:rPr lang="en-US" sz="2200" dirty="0">
                <a:latin typeface="Abadi" panose="020B0604020104020204" pitchFamily="34" charset="0"/>
              </a:rPr>
              <a:t> </a:t>
            </a: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515601" cy="4351338"/>
          </a:xfrm>
          <a:prstGeom prst="rect">
            <a:avLst/>
          </a:prstGeom>
        </p:spPr>
        <p:txBody>
          <a:bodyPr vert="horz" lIns="91440" tIns="45720" rIns="91440" bIns="45720" rtlCol="0" anchor="t">
            <a:normAutofit lnSpcReduction="10000"/>
          </a:bodyPr>
          <a:lstStyle/>
          <a:p>
            <a:r>
              <a:rPr lang="en-US" sz="2200" dirty="0">
                <a:latin typeface="Abadi" panose="020B0604020104020204" pitchFamily="34" charset="0"/>
              </a:rPr>
              <a:t>The dashboard features both a pie chart and a scatter plot.</a:t>
            </a:r>
          </a:p>
          <a:p>
            <a:r>
              <a:rPr lang="en-US" sz="2200" dirty="0">
                <a:latin typeface="Abadi" panose="020B0604020104020204" pitchFamily="34" charset="0"/>
              </a:rPr>
              <a:t>The pie chart provides options to display the distribution of successful landings across all launch sites or the success rates of individual launch sites.</a:t>
            </a:r>
          </a:p>
          <a:p>
            <a:r>
              <a:rPr lang="en-US" sz="2200" dirty="0">
                <a:latin typeface="Abadi" panose="020B0604020104020204" pitchFamily="34" charset="0"/>
              </a:rPr>
              <a:t>The scatter plot allows users to select either all sites or an individual site and adjust the payload mass using a slider ranging from 0 to 10000 kg.</a:t>
            </a:r>
          </a:p>
          <a:p>
            <a:r>
              <a:rPr lang="en-US" sz="2200" dirty="0">
                <a:latin typeface="Abadi" panose="020B0604020104020204" pitchFamily="34" charset="0"/>
              </a:rPr>
              <a:t>The pie chart serves as a visualization tool for presenting launch site success rates.</a:t>
            </a:r>
          </a:p>
          <a:p>
            <a:r>
              <a:rPr lang="en-US" sz="2200" dirty="0">
                <a:latin typeface="Abadi" panose="020B0604020104020204" pitchFamily="34" charset="0"/>
              </a:rPr>
              <a:t>The scatter plot is useful in observing the variation in success rates across launch sites, payload masses, and booster version categories.</a:t>
            </a:r>
          </a:p>
          <a:p>
            <a:endParaRPr lang="en-US" sz="2200" dirty="0">
              <a:latin typeface="Abadi" panose="020B0604020104020204" pitchFamily="34" charset="0"/>
            </a:endParaRPr>
          </a:p>
          <a:p>
            <a:r>
              <a:rPr lang="en-US" sz="2200" dirty="0" err="1">
                <a:latin typeface="Abadi" panose="020B0604020104020204" pitchFamily="34" charset="0"/>
              </a:rPr>
              <a:t>Github</a:t>
            </a:r>
            <a:r>
              <a:rPr lang="en-US" sz="2200" dirty="0">
                <a:latin typeface="Abadi" panose="020B0604020104020204" pitchFamily="34" charset="0"/>
              </a:rPr>
              <a:t> URL : </a:t>
            </a:r>
            <a:r>
              <a:rPr lang="en-US" sz="2200" dirty="0">
                <a:latin typeface="Abadi" panose="020B0604020104020204" pitchFamily="34" charset="0"/>
                <a:hlinkClick r:id="rId3"/>
              </a:rPr>
              <a:t>https://github.com/Dahgorago/IBM-Data-Science/blob/main/Data%20Science%20Capstone%20Project/4.%20Interactive%20Visual%20Analytics/spacex_dash_app.py</a:t>
            </a:r>
            <a:r>
              <a:rPr lang="en-US" sz="2200" dirty="0">
                <a:latin typeface="Abadi" panose="020B0604020104020204" pitchFamily="34" charset="0"/>
              </a:rPr>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649" y="5549848"/>
            <a:ext cx="10687962" cy="901197"/>
          </a:xfrm>
          <a:prstGeom prst="rect">
            <a:avLst/>
          </a:prstGeom>
        </p:spPr>
        <p:txBody>
          <a:bodyPr>
            <a:normAutofit fontScale="92500" lnSpcReduction="2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 </a:t>
            </a:r>
            <a:r>
              <a:rPr lang="en-US" sz="2200" dirty="0">
                <a:solidFill>
                  <a:schemeClr val="accent3">
                    <a:lumMod val="25000"/>
                  </a:schemeClr>
                </a:solidFill>
                <a:latin typeface="Abadi" panose="020B0604020104020204" pitchFamily="34" charset="0"/>
                <a:hlinkClick r:id="rId3"/>
              </a:rPr>
              <a:t>https://github.com/Dahgorago/IBM-Data-Science/blob/main/Data%20Science%20Capstone%20Project/4.%20Interactive%20Visual%20Analytics/SpaceX_Machine_Learning_Prediction_Part_5.jupyterlite.ipynb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AE7F0AE3-B9A4-7AF0-43C8-877B3A3C7D3A}"/>
              </a:ext>
            </a:extLst>
          </p:cNvPr>
          <p:cNvGrpSpPr/>
          <p:nvPr/>
        </p:nvGrpSpPr>
        <p:grpSpPr>
          <a:xfrm>
            <a:off x="2860483" y="1336496"/>
            <a:ext cx="1938655" cy="1728470"/>
            <a:chOff x="3822191" y="1933955"/>
            <a:chExt cx="1938655" cy="1728470"/>
          </a:xfrm>
        </p:grpSpPr>
        <p:sp>
          <p:nvSpPr>
            <p:cNvPr id="6" name="object 6">
              <a:extLst>
                <a:ext uri="{FF2B5EF4-FFF2-40B4-BE49-F238E27FC236}">
                  <a16:creationId xmlns:a16="http://schemas.microsoft.com/office/drawing/2014/main" id="{0458E449-5BF1-397E-89F9-848E7F597F52}"/>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7" name="object 7">
              <a:extLst>
                <a:ext uri="{FF2B5EF4-FFF2-40B4-BE49-F238E27FC236}">
                  <a16:creationId xmlns:a16="http://schemas.microsoft.com/office/drawing/2014/main" id="{D300CDF7-FA44-4803-0F84-696F876B20FE}"/>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8" name="object 8">
              <a:extLst>
                <a:ext uri="{FF2B5EF4-FFF2-40B4-BE49-F238E27FC236}">
                  <a16:creationId xmlns:a16="http://schemas.microsoft.com/office/drawing/2014/main" id="{6352FDF3-1032-38F6-2FD8-C4F66C4496D5}"/>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48C006AB-3FFB-EDF0-C985-3B68DF380F44}"/>
              </a:ext>
            </a:extLst>
          </p:cNvPr>
          <p:cNvSpPr txBox="1"/>
          <p:nvPr/>
        </p:nvSpPr>
        <p:spPr>
          <a:xfrm>
            <a:off x="3037013" y="1622501"/>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dirty="0">
              <a:latin typeface="Carlito"/>
              <a:cs typeface="Carlito"/>
            </a:endParaRPr>
          </a:p>
        </p:txBody>
      </p:sp>
      <p:sp>
        <p:nvSpPr>
          <p:cNvPr id="10" name="object 10">
            <a:extLst>
              <a:ext uri="{FF2B5EF4-FFF2-40B4-BE49-F238E27FC236}">
                <a16:creationId xmlns:a16="http://schemas.microsoft.com/office/drawing/2014/main" id="{2B6FC194-D5B7-6EA6-60EF-F711DA97FDEB}"/>
              </a:ext>
            </a:extLst>
          </p:cNvPr>
          <p:cNvSpPr txBox="1"/>
          <p:nvPr/>
        </p:nvSpPr>
        <p:spPr>
          <a:xfrm>
            <a:off x="2956242" y="1858721"/>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dirty="0">
              <a:latin typeface="Carlito"/>
              <a:cs typeface="Carlito"/>
            </a:endParaRPr>
          </a:p>
        </p:txBody>
      </p:sp>
      <p:grpSp>
        <p:nvGrpSpPr>
          <p:cNvPr id="11" name="object 11">
            <a:extLst>
              <a:ext uri="{FF2B5EF4-FFF2-40B4-BE49-F238E27FC236}">
                <a16:creationId xmlns:a16="http://schemas.microsoft.com/office/drawing/2014/main" id="{0282E02B-2B7D-C273-A2F1-A71CE8F95331}"/>
              </a:ext>
            </a:extLst>
          </p:cNvPr>
          <p:cNvGrpSpPr/>
          <p:nvPr/>
        </p:nvGrpSpPr>
        <p:grpSpPr>
          <a:xfrm>
            <a:off x="2860483" y="2778200"/>
            <a:ext cx="1938655" cy="1729739"/>
            <a:chOff x="3822191" y="3375659"/>
            <a:chExt cx="1938655" cy="1729739"/>
          </a:xfrm>
        </p:grpSpPr>
        <p:sp>
          <p:nvSpPr>
            <p:cNvPr id="12" name="object 12">
              <a:extLst>
                <a:ext uri="{FF2B5EF4-FFF2-40B4-BE49-F238E27FC236}">
                  <a16:creationId xmlns:a16="http://schemas.microsoft.com/office/drawing/2014/main" id="{90E88642-0289-CE39-8A54-926080F69102}"/>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3" name="object 13">
              <a:extLst>
                <a:ext uri="{FF2B5EF4-FFF2-40B4-BE49-F238E27FC236}">
                  <a16:creationId xmlns:a16="http://schemas.microsoft.com/office/drawing/2014/main" id="{61385F46-2461-254B-8D77-813C214CD1B1}"/>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4" name="object 14">
              <a:extLst>
                <a:ext uri="{FF2B5EF4-FFF2-40B4-BE49-F238E27FC236}">
                  <a16:creationId xmlns:a16="http://schemas.microsoft.com/office/drawing/2014/main" id="{EAC4CE79-7F18-7DDE-0E56-9BEDC12CCBF1}"/>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5" name="object 15">
            <a:extLst>
              <a:ext uri="{FF2B5EF4-FFF2-40B4-BE49-F238E27FC236}">
                <a16:creationId xmlns:a16="http://schemas.microsoft.com/office/drawing/2014/main" id="{BBF7BA14-19E1-9CDB-4F22-714B2522EE55}"/>
              </a:ext>
            </a:extLst>
          </p:cNvPr>
          <p:cNvSpPr txBox="1"/>
          <p:nvPr/>
        </p:nvSpPr>
        <p:spPr>
          <a:xfrm>
            <a:off x="3049206" y="2946856"/>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dirty="0">
              <a:latin typeface="Carlito"/>
              <a:cs typeface="Carlito"/>
            </a:endParaRPr>
          </a:p>
        </p:txBody>
      </p:sp>
      <p:sp>
        <p:nvSpPr>
          <p:cNvPr id="16" name="object 16">
            <a:extLst>
              <a:ext uri="{FF2B5EF4-FFF2-40B4-BE49-F238E27FC236}">
                <a16:creationId xmlns:a16="http://schemas.microsoft.com/office/drawing/2014/main" id="{06C09632-9BC9-2BE2-2223-26E7B61A3540}"/>
              </a:ext>
            </a:extLst>
          </p:cNvPr>
          <p:cNvSpPr txBox="1"/>
          <p:nvPr/>
        </p:nvSpPr>
        <p:spPr>
          <a:xfrm>
            <a:off x="3183318" y="3182823"/>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dirty="0">
              <a:latin typeface="Carlito"/>
              <a:cs typeface="Carlito"/>
            </a:endParaRPr>
          </a:p>
        </p:txBody>
      </p:sp>
      <p:sp>
        <p:nvSpPr>
          <p:cNvPr id="17" name="object 17">
            <a:extLst>
              <a:ext uri="{FF2B5EF4-FFF2-40B4-BE49-F238E27FC236}">
                <a16:creationId xmlns:a16="http://schemas.microsoft.com/office/drawing/2014/main" id="{8114553A-CA2D-4FBA-A0A4-FC327FCC7BFE}"/>
              </a:ext>
            </a:extLst>
          </p:cNvPr>
          <p:cNvSpPr txBox="1"/>
          <p:nvPr/>
        </p:nvSpPr>
        <p:spPr>
          <a:xfrm>
            <a:off x="3136074" y="3420567"/>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dirty="0">
              <a:latin typeface="Carlito"/>
              <a:cs typeface="Carlito"/>
            </a:endParaRPr>
          </a:p>
        </p:txBody>
      </p:sp>
      <p:grpSp>
        <p:nvGrpSpPr>
          <p:cNvPr id="18" name="object 18">
            <a:extLst>
              <a:ext uri="{FF2B5EF4-FFF2-40B4-BE49-F238E27FC236}">
                <a16:creationId xmlns:a16="http://schemas.microsoft.com/office/drawing/2014/main" id="{3545CFD1-175B-B2C3-0A62-D4F246F09150}"/>
              </a:ext>
            </a:extLst>
          </p:cNvPr>
          <p:cNvGrpSpPr/>
          <p:nvPr/>
        </p:nvGrpSpPr>
        <p:grpSpPr>
          <a:xfrm>
            <a:off x="2860483" y="4221429"/>
            <a:ext cx="2950845" cy="1169035"/>
            <a:chOff x="3822191" y="4818888"/>
            <a:chExt cx="2950845" cy="1169035"/>
          </a:xfrm>
        </p:grpSpPr>
        <p:sp>
          <p:nvSpPr>
            <p:cNvPr id="19" name="object 19">
              <a:extLst>
                <a:ext uri="{FF2B5EF4-FFF2-40B4-BE49-F238E27FC236}">
                  <a16:creationId xmlns:a16="http://schemas.microsoft.com/office/drawing/2014/main" id="{BF5F21BA-F34F-2409-FCE1-F2356471098D}"/>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0" name="object 20">
              <a:extLst>
                <a:ext uri="{FF2B5EF4-FFF2-40B4-BE49-F238E27FC236}">
                  <a16:creationId xmlns:a16="http://schemas.microsoft.com/office/drawing/2014/main" id="{3946B09F-58EE-E66C-8A5B-9E86F2E709A2}"/>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21" name="object 21">
              <a:extLst>
                <a:ext uri="{FF2B5EF4-FFF2-40B4-BE49-F238E27FC236}">
                  <a16:creationId xmlns:a16="http://schemas.microsoft.com/office/drawing/2014/main" id="{D49D3E66-8B04-4BEE-1AEF-0887FA3F0918}"/>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99639C76-36E5-0B03-F03D-365E8ECB6F5B}"/>
              </a:ext>
            </a:extLst>
          </p:cNvPr>
          <p:cNvSpPr txBox="1"/>
          <p:nvPr/>
        </p:nvSpPr>
        <p:spPr>
          <a:xfrm>
            <a:off x="3142170" y="4507382"/>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dirty="0">
              <a:latin typeface="Carlito"/>
              <a:cs typeface="Carlito"/>
            </a:endParaRPr>
          </a:p>
        </p:txBody>
      </p:sp>
      <p:sp>
        <p:nvSpPr>
          <p:cNvPr id="23" name="object 23">
            <a:extLst>
              <a:ext uri="{FF2B5EF4-FFF2-40B4-BE49-F238E27FC236}">
                <a16:creationId xmlns:a16="http://schemas.microsoft.com/office/drawing/2014/main" id="{EC54EBC8-E5E6-CA36-736F-DBB43536A026}"/>
              </a:ext>
            </a:extLst>
          </p:cNvPr>
          <p:cNvSpPr txBox="1"/>
          <p:nvPr/>
        </p:nvSpPr>
        <p:spPr>
          <a:xfrm>
            <a:off x="3622230" y="4744288"/>
            <a:ext cx="41148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4" name="object 24">
            <a:extLst>
              <a:ext uri="{FF2B5EF4-FFF2-40B4-BE49-F238E27FC236}">
                <a16:creationId xmlns:a16="http://schemas.microsoft.com/office/drawing/2014/main" id="{8CDA8224-F195-620C-4965-A888DBFD8E94}"/>
              </a:ext>
            </a:extLst>
          </p:cNvPr>
          <p:cNvGrpSpPr/>
          <p:nvPr/>
        </p:nvGrpSpPr>
        <p:grpSpPr>
          <a:xfrm>
            <a:off x="5419280" y="3075381"/>
            <a:ext cx="1938655" cy="2315210"/>
            <a:chOff x="6380988" y="3672840"/>
            <a:chExt cx="1938655" cy="2315210"/>
          </a:xfrm>
        </p:grpSpPr>
        <p:sp>
          <p:nvSpPr>
            <p:cNvPr id="25" name="object 25">
              <a:extLst>
                <a:ext uri="{FF2B5EF4-FFF2-40B4-BE49-F238E27FC236}">
                  <a16:creationId xmlns:a16="http://schemas.microsoft.com/office/drawing/2014/main" id="{526E4447-96FE-5630-DA91-CE31A624E80A}"/>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6" name="object 26">
              <a:extLst>
                <a:ext uri="{FF2B5EF4-FFF2-40B4-BE49-F238E27FC236}">
                  <a16:creationId xmlns:a16="http://schemas.microsoft.com/office/drawing/2014/main" id="{9D626AA8-4594-D467-2A62-8E939F87C76D}"/>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27" name="object 27">
              <a:extLst>
                <a:ext uri="{FF2B5EF4-FFF2-40B4-BE49-F238E27FC236}">
                  <a16:creationId xmlns:a16="http://schemas.microsoft.com/office/drawing/2014/main" id="{D522468E-180D-1C27-DE27-C8647FDA4D45}"/>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8" name="object 28">
            <a:extLst>
              <a:ext uri="{FF2B5EF4-FFF2-40B4-BE49-F238E27FC236}">
                <a16:creationId xmlns:a16="http://schemas.microsoft.com/office/drawing/2014/main" id="{87FF9E5E-E50C-45AC-7F7E-7F4B5237944D}"/>
              </a:ext>
            </a:extLst>
          </p:cNvPr>
          <p:cNvSpPr txBox="1"/>
          <p:nvPr/>
        </p:nvSpPr>
        <p:spPr>
          <a:xfrm>
            <a:off x="5774118" y="4389450"/>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29" name="object 29">
            <a:extLst>
              <a:ext uri="{FF2B5EF4-FFF2-40B4-BE49-F238E27FC236}">
                <a16:creationId xmlns:a16="http://schemas.microsoft.com/office/drawing/2014/main" id="{5E2756A6-5794-6516-DEC6-185C2736950E}"/>
              </a:ext>
            </a:extLst>
          </p:cNvPr>
          <p:cNvSpPr txBox="1"/>
          <p:nvPr/>
        </p:nvSpPr>
        <p:spPr>
          <a:xfrm>
            <a:off x="5524182" y="4619574"/>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dirty="0">
              <a:latin typeface="Carlito"/>
              <a:cs typeface="Carlito"/>
            </a:endParaRPr>
          </a:p>
        </p:txBody>
      </p:sp>
      <p:grpSp>
        <p:nvGrpSpPr>
          <p:cNvPr id="30" name="object 30">
            <a:extLst>
              <a:ext uri="{FF2B5EF4-FFF2-40B4-BE49-F238E27FC236}">
                <a16:creationId xmlns:a16="http://schemas.microsoft.com/office/drawing/2014/main" id="{5FD707E2-669B-2DA3-D6C9-2F2D552A50CA}"/>
              </a:ext>
            </a:extLst>
          </p:cNvPr>
          <p:cNvGrpSpPr/>
          <p:nvPr/>
        </p:nvGrpSpPr>
        <p:grpSpPr>
          <a:xfrm>
            <a:off x="5419280" y="1632152"/>
            <a:ext cx="1938655" cy="2316480"/>
            <a:chOff x="6380988" y="2229611"/>
            <a:chExt cx="1938655" cy="2316480"/>
          </a:xfrm>
        </p:grpSpPr>
        <p:sp>
          <p:nvSpPr>
            <p:cNvPr id="31" name="object 31">
              <a:extLst>
                <a:ext uri="{FF2B5EF4-FFF2-40B4-BE49-F238E27FC236}">
                  <a16:creationId xmlns:a16="http://schemas.microsoft.com/office/drawing/2014/main" id="{F2606E63-DAAC-3B7D-ED81-B9790278CBF9}"/>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2" name="object 32">
              <a:extLst>
                <a:ext uri="{FF2B5EF4-FFF2-40B4-BE49-F238E27FC236}">
                  <a16:creationId xmlns:a16="http://schemas.microsoft.com/office/drawing/2014/main" id="{E813C8D0-669A-13A2-5D10-88F0D098E2A7}"/>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33" name="object 33">
              <a:extLst>
                <a:ext uri="{FF2B5EF4-FFF2-40B4-BE49-F238E27FC236}">
                  <a16:creationId xmlns:a16="http://schemas.microsoft.com/office/drawing/2014/main" id="{CB6867D6-8E1C-6AAD-1899-F59DC7D5B1F5}"/>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7C0AE95F-1D8D-2581-BEBD-70859FCEB78E}"/>
              </a:ext>
            </a:extLst>
          </p:cNvPr>
          <p:cNvSpPr txBox="1"/>
          <p:nvPr/>
        </p:nvSpPr>
        <p:spPr>
          <a:xfrm>
            <a:off x="5584887" y="2827985"/>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5" name="object 35">
            <a:extLst>
              <a:ext uri="{FF2B5EF4-FFF2-40B4-BE49-F238E27FC236}">
                <a16:creationId xmlns:a16="http://schemas.microsoft.com/office/drawing/2014/main" id="{52F94953-0C56-7235-2812-36564A549222}"/>
              </a:ext>
            </a:extLst>
          </p:cNvPr>
          <p:cNvSpPr txBox="1"/>
          <p:nvPr/>
        </p:nvSpPr>
        <p:spPr>
          <a:xfrm>
            <a:off x="5641275" y="3063569"/>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6" name="object 36">
            <a:extLst>
              <a:ext uri="{FF2B5EF4-FFF2-40B4-BE49-F238E27FC236}">
                <a16:creationId xmlns:a16="http://schemas.microsoft.com/office/drawing/2014/main" id="{D94B2BD1-7985-348D-9030-3DFDA54A3548}"/>
              </a:ext>
            </a:extLst>
          </p:cNvPr>
          <p:cNvSpPr txBox="1"/>
          <p:nvPr/>
        </p:nvSpPr>
        <p:spPr>
          <a:xfrm>
            <a:off x="5574220" y="3301949"/>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7" name="object 37">
            <a:extLst>
              <a:ext uri="{FF2B5EF4-FFF2-40B4-BE49-F238E27FC236}">
                <a16:creationId xmlns:a16="http://schemas.microsoft.com/office/drawing/2014/main" id="{8A22B7ED-18C6-F0FA-C660-3CB88B3140A4}"/>
              </a:ext>
            </a:extLst>
          </p:cNvPr>
          <p:cNvSpPr txBox="1"/>
          <p:nvPr/>
        </p:nvSpPr>
        <p:spPr>
          <a:xfrm>
            <a:off x="5833553" y="3538168"/>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grpSp>
        <p:nvGrpSpPr>
          <p:cNvPr id="38" name="object 38">
            <a:extLst>
              <a:ext uri="{FF2B5EF4-FFF2-40B4-BE49-F238E27FC236}">
                <a16:creationId xmlns:a16="http://schemas.microsoft.com/office/drawing/2014/main" id="{676FD29D-63C1-ED6E-EDB2-DA2153A1C6E3}"/>
              </a:ext>
            </a:extLst>
          </p:cNvPr>
          <p:cNvGrpSpPr/>
          <p:nvPr/>
        </p:nvGrpSpPr>
        <p:grpSpPr>
          <a:xfrm>
            <a:off x="5419280" y="1336496"/>
            <a:ext cx="2950845" cy="1169035"/>
            <a:chOff x="6380988" y="1933955"/>
            <a:chExt cx="2950845" cy="1169035"/>
          </a:xfrm>
        </p:grpSpPr>
        <p:sp>
          <p:nvSpPr>
            <p:cNvPr id="39" name="object 39">
              <a:extLst>
                <a:ext uri="{FF2B5EF4-FFF2-40B4-BE49-F238E27FC236}">
                  <a16:creationId xmlns:a16="http://schemas.microsoft.com/office/drawing/2014/main" id="{8E5C560A-A093-8319-3B8B-E11904B9F852}"/>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0" name="object 40">
              <a:extLst>
                <a:ext uri="{FF2B5EF4-FFF2-40B4-BE49-F238E27FC236}">
                  <a16:creationId xmlns:a16="http://schemas.microsoft.com/office/drawing/2014/main" id="{9F46AD52-7417-780F-E28F-5462DACE5BED}"/>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41" name="object 41">
              <a:extLst>
                <a:ext uri="{FF2B5EF4-FFF2-40B4-BE49-F238E27FC236}">
                  <a16:creationId xmlns:a16="http://schemas.microsoft.com/office/drawing/2014/main" id="{1100287B-E53C-BF1C-7D07-97506D36FEA5}"/>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2" name="object 42">
            <a:extLst>
              <a:ext uri="{FF2B5EF4-FFF2-40B4-BE49-F238E27FC236}">
                <a16:creationId xmlns:a16="http://schemas.microsoft.com/office/drawing/2014/main" id="{3307E782-9BA7-FA86-D49B-532649EDF01C}"/>
              </a:ext>
            </a:extLst>
          </p:cNvPr>
          <p:cNvSpPr txBox="1"/>
          <p:nvPr/>
        </p:nvSpPr>
        <p:spPr>
          <a:xfrm>
            <a:off x="5652198" y="1622501"/>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3" name="object 43">
            <a:extLst>
              <a:ext uri="{FF2B5EF4-FFF2-40B4-BE49-F238E27FC236}">
                <a16:creationId xmlns:a16="http://schemas.microsoft.com/office/drawing/2014/main" id="{F558741F-2430-0142-0A02-94135C73E39D}"/>
              </a:ext>
            </a:extLst>
          </p:cNvPr>
          <p:cNvSpPr txBox="1"/>
          <p:nvPr/>
        </p:nvSpPr>
        <p:spPr>
          <a:xfrm>
            <a:off x="5844222" y="1858721"/>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4" name="object 44">
            <a:extLst>
              <a:ext uri="{FF2B5EF4-FFF2-40B4-BE49-F238E27FC236}">
                <a16:creationId xmlns:a16="http://schemas.microsoft.com/office/drawing/2014/main" id="{7B258D85-684C-3C74-8B00-9917C1D79B5D}"/>
              </a:ext>
            </a:extLst>
          </p:cNvPr>
          <p:cNvGrpSpPr/>
          <p:nvPr/>
        </p:nvGrpSpPr>
        <p:grpSpPr>
          <a:xfrm>
            <a:off x="7976551" y="1336496"/>
            <a:ext cx="1938655" cy="1728470"/>
            <a:chOff x="8938259" y="1933955"/>
            <a:chExt cx="1938655" cy="1728470"/>
          </a:xfrm>
        </p:grpSpPr>
        <p:sp>
          <p:nvSpPr>
            <p:cNvPr id="45" name="object 45">
              <a:extLst>
                <a:ext uri="{FF2B5EF4-FFF2-40B4-BE49-F238E27FC236}">
                  <a16:creationId xmlns:a16="http://schemas.microsoft.com/office/drawing/2014/main" id="{C139F371-1C78-26AC-9BFB-8FE62F254125}"/>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6" name="object 46">
              <a:extLst>
                <a:ext uri="{FF2B5EF4-FFF2-40B4-BE49-F238E27FC236}">
                  <a16:creationId xmlns:a16="http://schemas.microsoft.com/office/drawing/2014/main" id="{C133A287-685B-42CA-C5DA-D0D1A1C8857D}"/>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47" name="object 47">
              <a:extLst>
                <a:ext uri="{FF2B5EF4-FFF2-40B4-BE49-F238E27FC236}">
                  <a16:creationId xmlns:a16="http://schemas.microsoft.com/office/drawing/2014/main" id="{83A4B81D-9D8B-DA9D-F04F-CAF585948935}"/>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8" name="object 48">
            <a:extLst>
              <a:ext uri="{FF2B5EF4-FFF2-40B4-BE49-F238E27FC236}">
                <a16:creationId xmlns:a16="http://schemas.microsoft.com/office/drawing/2014/main" id="{0AFF2F5F-CF93-FE3C-EB07-FA6ABBA07D9A}"/>
              </a:ext>
            </a:extLst>
          </p:cNvPr>
          <p:cNvSpPr txBox="1"/>
          <p:nvPr/>
        </p:nvSpPr>
        <p:spPr>
          <a:xfrm>
            <a:off x="8178989" y="1622501"/>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49" name="object 49">
            <a:extLst>
              <a:ext uri="{FF2B5EF4-FFF2-40B4-BE49-F238E27FC236}">
                <a16:creationId xmlns:a16="http://schemas.microsoft.com/office/drawing/2014/main" id="{4A84D94B-3C16-DE4F-AEFF-26064E9B6F7C}"/>
              </a:ext>
            </a:extLst>
          </p:cNvPr>
          <p:cNvSpPr txBox="1"/>
          <p:nvPr/>
        </p:nvSpPr>
        <p:spPr>
          <a:xfrm>
            <a:off x="8337485" y="1858721"/>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0" name="object 50">
            <a:extLst>
              <a:ext uri="{FF2B5EF4-FFF2-40B4-BE49-F238E27FC236}">
                <a16:creationId xmlns:a16="http://schemas.microsoft.com/office/drawing/2014/main" id="{02B5E491-5FA0-7BB2-93FB-D4D242845532}"/>
              </a:ext>
            </a:extLst>
          </p:cNvPr>
          <p:cNvGrpSpPr/>
          <p:nvPr/>
        </p:nvGrpSpPr>
        <p:grpSpPr>
          <a:xfrm>
            <a:off x="7976551" y="2778200"/>
            <a:ext cx="1938655" cy="1170305"/>
            <a:chOff x="8938259" y="3375659"/>
            <a:chExt cx="1938655" cy="1170305"/>
          </a:xfrm>
        </p:grpSpPr>
        <p:sp>
          <p:nvSpPr>
            <p:cNvPr id="51" name="object 51">
              <a:extLst>
                <a:ext uri="{FF2B5EF4-FFF2-40B4-BE49-F238E27FC236}">
                  <a16:creationId xmlns:a16="http://schemas.microsoft.com/office/drawing/2014/main" id="{9C2764D8-3A18-B1FE-3BC2-3BA4C3C55D8F}"/>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52" name="object 52">
              <a:extLst>
                <a:ext uri="{FF2B5EF4-FFF2-40B4-BE49-F238E27FC236}">
                  <a16:creationId xmlns:a16="http://schemas.microsoft.com/office/drawing/2014/main" id="{C556D748-1BB2-79A7-3132-2F664A944B45}"/>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3" name="object 53">
            <a:extLst>
              <a:ext uri="{FF2B5EF4-FFF2-40B4-BE49-F238E27FC236}">
                <a16:creationId xmlns:a16="http://schemas.microsoft.com/office/drawing/2014/main" id="{A6ADC0EA-66AC-BEFF-B174-E6D2D04E23D9}"/>
              </a:ext>
            </a:extLst>
          </p:cNvPr>
          <p:cNvSpPr txBox="1"/>
          <p:nvPr/>
        </p:nvSpPr>
        <p:spPr>
          <a:xfrm>
            <a:off x="8093646" y="3058998"/>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085309" y="5236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D898EFE4-2460-9D9E-E482-DFD93612FD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5852" y="1342983"/>
            <a:ext cx="5963918" cy="3354704"/>
          </a:xfrm>
          <a:prstGeom prst="rect">
            <a:avLst/>
          </a:prstGeom>
        </p:spPr>
      </p:pic>
      <p:sp>
        <p:nvSpPr>
          <p:cNvPr id="3" name="Content Placeholder 4">
            <a:extLst>
              <a:ext uri="{FF2B5EF4-FFF2-40B4-BE49-F238E27FC236}">
                <a16:creationId xmlns:a16="http://schemas.microsoft.com/office/drawing/2014/main" id="{BEB529FE-EEB9-68B7-20EE-6F158F65DAF5}"/>
              </a:ext>
            </a:extLst>
          </p:cNvPr>
          <p:cNvSpPr txBox="1">
            <a:spLocks/>
          </p:cNvSpPr>
          <p:nvPr/>
        </p:nvSpPr>
        <p:spPr>
          <a:xfrm>
            <a:off x="838200" y="4814086"/>
            <a:ext cx="9744856" cy="1450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dirty="0">
              <a:latin typeface="Abadi" panose="020B0604020104020204" pitchFamily="34" charset="0"/>
            </a:endParaRPr>
          </a:p>
        </p:txBody>
      </p:sp>
      <p:sp>
        <p:nvSpPr>
          <p:cNvPr id="6" name="TextBox 5">
            <a:extLst>
              <a:ext uri="{FF2B5EF4-FFF2-40B4-BE49-F238E27FC236}">
                <a16:creationId xmlns:a16="http://schemas.microsoft.com/office/drawing/2014/main" id="{184AFA4E-ABE3-4C94-3591-A7E02DDA8202}"/>
              </a:ext>
            </a:extLst>
          </p:cNvPr>
          <p:cNvSpPr txBox="1"/>
          <p:nvPr/>
        </p:nvSpPr>
        <p:spPr>
          <a:xfrm>
            <a:off x="701305" y="4814086"/>
            <a:ext cx="10653012" cy="1446550"/>
          </a:xfrm>
          <a:prstGeom prst="rect">
            <a:avLst/>
          </a:prstGeom>
          <a:noFill/>
        </p:spPr>
        <p:txBody>
          <a:bodyPr wrap="square">
            <a:spAutoFit/>
          </a:bodyPr>
          <a:lstStyle/>
          <a:p>
            <a:r>
              <a:rPr lang="en-US" sz="2200" dirty="0">
                <a:latin typeface="Abadi" panose="020B0604020104020204" pitchFamily="34" charset="0"/>
              </a:rPr>
              <a:t>Here's a glimpse of the </a:t>
            </a:r>
            <a:r>
              <a:rPr lang="en-US" sz="2200" dirty="0" err="1">
                <a:latin typeface="Abadi" panose="020B0604020104020204" pitchFamily="34" charset="0"/>
              </a:rPr>
              <a:t>Plotly</a:t>
            </a:r>
            <a:r>
              <a:rPr lang="en-US" sz="2200" dirty="0">
                <a:latin typeface="Abadi" panose="020B0604020104020204" pitchFamily="34" charset="0"/>
              </a:rPr>
              <a:t> dashboard. The subsequent sections will present the outcomes of Exploratory Data Analysis (EDA) using visualization, EDA utilizing SQL, an Interactive Map using Folium, and ultimately, our model results showcasing an accuracy of approximately 83%.</a:t>
            </a:r>
            <a:endParaRPr lang="en-ID" sz="2200" dirty="0">
              <a:latin typeface="Abadi" panose="020B0604020104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9584" y="4257385"/>
            <a:ext cx="10420638" cy="2169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The visual indicates a rise in the success rate as Flight Number progresses. There seems to be a significant improvement in success rate around flight 20, marking a potential breakthrough. CCAFS seems to dominate as the primary launch site, displaying the highest volume.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069F3402-61AE-629B-74E6-7B0215B59F5B}"/>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65496"/>
            <a:ext cx="10952297" cy="15654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predominantly ranges from 0 to 6000 kg. Additionally, distinct launch sites seem to utilize varying payload masses.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A6C9DA76-5F65-15D0-CB82-2CCC7603BF05}"/>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1026" name="Picture 2" descr="People presentation Vectors &amp; Illustrations for Free Download | Freepik">
            <a:extLst>
              <a:ext uri="{FF2B5EF4-FFF2-40B4-BE49-F238E27FC236}">
                <a16:creationId xmlns:a16="http://schemas.microsoft.com/office/drawing/2014/main" id="{10E26899-EB48-1DBA-F788-F8565EA4B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653" y="1911514"/>
            <a:ext cx="5962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4897" y="4960512"/>
            <a:ext cx="10515600" cy="1635161"/>
          </a:xfrm>
          <a:prstGeom prst="rect">
            <a:avLst/>
          </a:prstGeom>
        </p:spPr>
        <p:txBody>
          <a:bodyPr>
            <a:noAutofit/>
          </a:bodyPr>
          <a:lstStyle/>
          <a:p>
            <a:pPr>
              <a:lnSpc>
                <a:spcPct val="100000"/>
              </a:lnSpc>
              <a:spcBef>
                <a:spcPts val="800"/>
              </a:spcBef>
            </a:pPr>
            <a:r>
              <a:rPr lang="en-US" sz="1800" dirty="0">
                <a:solidFill>
                  <a:schemeClr val="accent3">
                    <a:lumMod val="25000"/>
                  </a:schemeClr>
                </a:solidFill>
                <a:latin typeface="Abadi" panose="020B0604020104020204" pitchFamily="34" charset="0"/>
              </a:rPr>
              <a:t>ES-L1 (1), GEO (1), HEO (1) exhibit a perfect success rate (sample sizes in brackets).</a:t>
            </a:r>
          </a:p>
          <a:p>
            <a:pPr>
              <a:lnSpc>
                <a:spcPct val="100000"/>
              </a:lnSpc>
              <a:spcBef>
                <a:spcPts val="800"/>
              </a:spcBef>
            </a:pPr>
            <a:r>
              <a:rPr lang="en-US" sz="1800" dirty="0">
                <a:solidFill>
                  <a:schemeClr val="accent3">
                    <a:lumMod val="25000"/>
                  </a:schemeClr>
                </a:solidFill>
                <a:latin typeface="Abadi" panose="020B0604020104020204" pitchFamily="34" charset="0"/>
              </a:rPr>
              <a:t>SSO (5) demonstrates a flawless success rate.</a:t>
            </a:r>
          </a:p>
          <a:p>
            <a:pPr>
              <a:lnSpc>
                <a:spcPct val="100000"/>
              </a:lnSpc>
              <a:spcBef>
                <a:spcPts val="800"/>
              </a:spcBef>
            </a:pPr>
            <a:r>
              <a:rPr lang="en-US" sz="1800" dirty="0">
                <a:solidFill>
                  <a:schemeClr val="accent3">
                    <a:lumMod val="25000"/>
                  </a:schemeClr>
                </a:solidFill>
                <a:latin typeface="Abadi" panose="020B0604020104020204" pitchFamily="34" charset="0"/>
              </a:rPr>
              <a:t>VLEO (14) showcases a respectable success rate along with a notable number of attempts.</a:t>
            </a:r>
          </a:p>
          <a:p>
            <a:pPr>
              <a:lnSpc>
                <a:spcPct val="100000"/>
              </a:lnSpc>
              <a:spcBef>
                <a:spcPts val="800"/>
              </a:spcBef>
            </a:pPr>
            <a:r>
              <a:rPr lang="en-US" sz="1800" dirty="0">
                <a:solidFill>
                  <a:schemeClr val="accent3">
                    <a:lumMod val="25000"/>
                  </a:schemeClr>
                </a:solidFill>
                <a:latin typeface="Abadi" panose="020B0604020104020204" pitchFamily="34" charset="0"/>
              </a:rPr>
              <a:t>SO (1) records a 0% success rate.</a:t>
            </a:r>
          </a:p>
          <a:p>
            <a:pPr>
              <a:lnSpc>
                <a:spcPct val="100000"/>
              </a:lnSpc>
              <a:spcBef>
                <a:spcPts val="800"/>
              </a:spcBef>
            </a:pPr>
            <a:r>
              <a:rPr lang="en-US" sz="1800" dirty="0">
                <a:solidFill>
                  <a:schemeClr val="accent3">
                    <a:lumMod val="25000"/>
                  </a:schemeClr>
                </a:solidFill>
                <a:latin typeface="Abadi" panose="020B0604020104020204" pitchFamily="34" charset="0"/>
              </a:rPr>
              <a:t>GTO (27) reflects an approximate 50% success rate with the largest sample size.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B6646366-39DB-49C2-CE16-7A33B7BC5902}"/>
              </a:ext>
            </a:extLst>
          </p:cNvPr>
          <p:cNvSpPr/>
          <p:nvPr/>
        </p:nvSpPr>
        <p:spPr>
          <a:xfrm>
            <a:off x="3759788" y="1442436"/>
            <a:ext cx="5430011" cy="351434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CA99F47E-17DF-7693-5EED-544EE068683C}"/>
              </a:ext>
            </a:extLst>
          </p:cNvPr>
          <p:cNvSpPr txBox="1"/>
          <p:nvPr/>
        </p:nvSpPr>
        <p:spPr>
          <a:xfrm>
            <a:off x="770011" y="1588777"/>
            <a:ext cx="2437884" cy="112082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badi" panose="020B0604020104020204" pitchFamily="34" charset="0"/>
                <a:cs typeface="Carlito"/>
              </a:rPr>
              <a:t>Success </a:t>
            </a:r>
            <a:r>
              <a:rPr sz="1800" spc="-25" dirty="0">
                <a:latin typeface="Abadi" panose="020B0604020104020204" pitchFamily="34" charset="0"/>
                <a:cs typeface="Carlito"/>
              </a:rPr>
              <a:t>Rate </a:t>
            </a:r>
            <a:r>
              <a:rPr sz="1800" spc="-20" dirty="0">
                <a:latin typeface="Abadi" panose="020B0604020104020204" pitchFamily="34" charset="0"/>
                <a:cs typeface="Carlito"/>
              </a:rPr>
              <a:t>Scale</a:t>
            </a:r>
            <a:r>
              <a:rPr sz="1800" spc="-65" dirty="0">
                <a:latin typeface="Abadi" panose="020B0604020104020204" pitchFamily="34" charset="0"/>
                <a:cs typeface="Carlito"/>
              </a:rPr>
              <a:t> </a:t>
            </a:r>
            <a:r>
              <a:rPr sz="1800" spc="-5" dirty="0">
                <a:latin typeface="Abadi" panose="020B0604020104020204" pitchFamily="34" charset="0"/>
                <a:cs typeface="Carlito"/>
              </a:rPr>
              <a:t>with  </a:t>
            </a:r>
            <a:r>
              <a:rPr sz="1800" dirty="0">
                <a:latin typeface="Abadi" panose="020B0604020104020204" pitchFamily="34" charset="0"/>
                <a:cs typeface="Carlito"/>
              </a:rPr>
              <a:t>0 as</a:t>
            </a:r>
            <a:r>
              <a:rPr sz="1800" spc="-70" dirty="0">
                <a:latin typeface="Abadi" panose="020B0604020104020204" pitchFamily="34" charset="0"/>
                <a:cs typeface="Carlito"/>
              </a:rPr>
              <a:t> </a:t>
            </a:r>
            <a:r>
              <a:rPr sz="1800" spc="-5" dirty="0">
                <a:latin typeface="Abadi" panose="020B0604020104020204" pitchFamily="34" charset="0"/>
                <a:cs typeface="Carlito"/>
              </a:rPr>
              <a:t>0%</a:t>
            </a:r>
            <a:endParaRPr sz="1800" dirty="0">
              <a:latin typeface="Abadi" panose="020B0604020104020204" pitchFamily="34" charset="0"/>
              <a:cs typeface="Carlito"/>
            </a:endParaRPr>
          </a:p>
          <a:p>
            <a:pPr marL="12700" marR="1182370">
              <a:lnSpc>
                <a:spcPct val="100000"/>
              </a:lnSpc>
            </a:pPr>
            <a:r>
              <a:rPr sz="1800" dirty="0">
                <a:latin typeface="Abadi" panose="020B0604020104020204" pitchFamily="34" charset="0"/>
                <a:cs typeface="Carlito"/>
              </a:rPr>
              <a:t>0.6 as</a:t>
            </a:r>
            <a:r>
              <a:rPr sz="1800" spc="-195" dirty="0">
                <a:latin typeface="Abadi" panose="020B0604020104020204" pitchFamily="34" charset="0"/>
                <a:cs typeface="Carlito"/>
              </a:rPr>
              <a:t> </a:t>
            </a:r>
            <a:r>
              <a:rPr sz="1800" dirty="0">
                <a:latin typeface="Abadi" panose="020B0604020104020204" pitchFamily="34" charset="0"/>
                <a:cs typeface="Carlito"/>
              </a:rPr>
              <a:t>60%  1 as</a:t>
            </a:r>
            <a:r>
              <a:rPr sz="1800" spc="-125" dirty="0">
                <a:latin typeface="Abadi" panose="020B0604020104020204" pitchFamily="34" charset="0"/>
                <a:cs typeface="Carlito"/>
              </a:rPr>
              <a:t> </a:t>
            </a:r>
            <a:r>
              <a:rPr sz="1800" spc="-5" dirty="0">
                <a:latin typeface="Abadi" panose="020B0604020104020204" pitchFamily="34" charset="0"/>
                <a:cs typeface="Carlito"/>
              </a:rPr>
              <a:t>100%</a:t>
            </a:r>
            <a:endParaRPr sz="1800" dirty="0">
              <a:latin typeface="Abadi" panose="020B0604020104020204" pitchFamily="34" charset="0"/>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3870410"/>
            <a:ext cx="10824148" cy="284518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The preferences for launch orbits shifted with varying flight numbers.</a:t>
            </a:r>
          </a:p>
          <a:p>
            <a:pPr>
              <a:lnSpc>
                <a:spcPct val="100000"/>
              </a:lnSpc>
              <a:spcBef>
                <a:spcPts val="1400"/>
              </a:spcBef>
            </a:pPr>
            <a:r>
              <a:rPr lang="en-US" sz="2200" dirty="0">
                <a:solidFill>
                  <a:schemeClr val="accent3">
                    <a:lumMod val="25000"/>
                  </a:schemeClr>
                </a:solidFill>
                <a:latin typeface="Abadi" panose="020B0604020104020204" pitchFamily="34" charset="0"/>
              </a:rPr>
              <a:t>The launch outcomes appear to align with these changing preferences.</a:t>
            </a:r>
          </a:p>
          <a:p>
            <a:pPr>
              <a:lnSpc>
                <a:spcPct val="100000"/>
              </a:lnSpc>
              <a:spcBef>
                <a:spcPts val="1400"/>
              </a:spcBef>
            </a:pPr>
            <a:r>
              <a:rPr lang="en-US" sz="2200" dirty="0">
                <a:solidFill>
                  <a:schemeClr val="accent3">
                    <a:lumMod val="25000"/>
                  </a:schemeClr>
                </a:solidFill>
                <a:latin typeface="Abadi" panose="020B0604020104020204" pitchFamily="34" charset="0"/>
              </a:rPr>
              <a:t>SpaceX initially opted for LEO orbits, experiencing moderate success, then transitioned to VLEO in recent launches. It seems that SpaceX achieves better performance in lower orbits or Sun-synchronous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object 7">
            <a:extLst>
              <a:ext uri="{FF2B5EF4-FFF2-40B4-BE49-F238E27FC236}">
                <a16:creationId xmlns:a16="http://schemas.microsoft.com/office/drawing/2014/main" id="{C8E852E4-23C8-4F0C-1330-AF99E2BC5529}"/>
              </a:ext>
            </a:extLst>
          </p:cNvPr>
          <p:cNvSpPr/>
          <p:nvPr/>
        </p:nvSpPr>
        <p:spPr>
          <a:xfrm>
            <a:off x="48768" y="1494493"/>
            <a:ext cx="12094464" cy="2375916"/>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4900" y="4122295"/>
            <a:ext cx="11102199" cy="27357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There appears to be a relationship between payload mass and the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exhibit lower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On the other hand, VLEO, one of the most successful orbits, predominantly has payload mass values at the higher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9A1897E7-20C5-815F-5F36-57D950D9B00F}"/>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18085"/>
            <a:ext cx="10687962" cy="14074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Overall success rates have shown a consistent upward trend since 2013, with a minor decline in 2018.</a:t>
            </a:r>
          </a:p>
          <a:p>
            <a:pPr>
              <a:lnSpc>
                <a:spcPct val="100000"/>
              </a:lnSpc>
              <a:spcBef>
                <a:spcPts val="1400"/>
              </a:spcBef>
            </a:pPr>
            <a:r>
              <a:rPr lang="en-US" sz="2200" dirty="0">
                <a:solidFill>
                  <a:schemeClr val="accent3">
                    <a:lumMod val="25000"/>
                  </a:schemeClr>
                </a:solidFill>
                <a:latin typeface="Abadi" panose="020B0604020104020204" pitchFamily="34" charset="0"/>
              </a:rPr>
              <a:t>Recent success rates have been approximately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BD46C313-7319-1762-9BF5-57E8E51D1CD4}"/>
              </a:ext>
            </a:extLst>
          </p:cNvPr>
          <p:cNvSpPr/>
          <p:nvPr/>
        </p:nvSpPr>
        <p:spPr>
          <a:xfrm>
            <a:off x="6027811"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A15A1954-7ADD-9836-5316-62D6179BA492}"/>
              </a:ext>
            </a:extLst>
          </p:cNvPr>
          <p:cNvSpPr txBox="1"/>
          <p:nvPr/>
        </p:nvSpPr>
        <p:spPr>
          <a:xfrm>
            <a:off x="1737305" y="2664491"/>
            <a:ext cx="3059547" cy="689291"/>
          </a:xfrm>
          <a:prstGeom prst="rect">
            <a:avLst/>
          </a:prstGeom>
        </p:spPr>
        <p:txBody>
          <a:bodyPr vert="horz" wrap="square" lIns="0" tIns="12065" rIns="0" bIns="0" rtlCol="0">
            <a:spAutoFit/>
          </a:bodyPr>
          <a:lstStyle/>
          <a:p>
            <a:pPr marL="12700" marR="5080">
              <a:lnSpc>
                <a:spcPct val="100000"/>
              </a:lnSpc>
              <a:spcBef>
                <a:spcPts val="95"/>
              </a:spcBef>
            </a:pPr>
            <a:r>
              <a:rPr sz="2200" spc="-20" dirty="0">
                <a:latin typeface="Abadi" panose="020B0604020104020204" pitchFamily="34" charset="0"/>
                <a:cs typeface="Carlito"/>
              </a:rPr>
              <a:t>95% confidence interval  </a:t>
            </a:r>
            <a:r>
              <a:rPr sz="2200" spc="-10" dirty="0">
                <a:latin typeface="Abadi" panose="020B0604020104020204" pitchFamily="34" charset="0"/>
                <a:cs typeface="Carlito"/>
              </a:rPr>
              <a:t>(light blue</a:t>
            </a:r>
            <a:r>
              <a:rPr sz="2200" spc="-100" dirty="0">
                <a:latin typeface="Abadi" panose="020B0604020104020204" pitchFamily="34" charset="0"/>
                <a:cs typeface="Carlito"/>
              </a:rPr>
              <a:t> </a:t>
            </a:r>
            <a:r>
              <a:rPr sz="2200" spc="-10" dirty="0">
                <a:latin typeface="Abadi" panose="020B0604020104020204" pitchFamily="34" charset="0"/>
                <a:cs typeface="Carlito"/>
              </a:rPr>
              <a:t>shading)</a:t>
            </a:r>
            <a:endParaRPr sz="2200" dirty="0">
              <a:latin typeface="Abadi" panose="020B0604020104020204" pitchFamily="34" charset="0"/>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374"/>
            <a:ext cx="6389287" cy="4681554"/>
          </a:xfrm>
          <a:prstGeom prst="rect">
            <a:avLst/>
          </a:prstGeom>
        </p:spPr>
        <p:txBody>
          <a:bodyPr>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Retrieve distinct launch site names from the database.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It's probable that CCAFS SLC-40 and CCAFSSLC-40 correspond to the same launch site due to data entry inaccuracies.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previous name for the site was CCAFS 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likely only three unique values for the launch site: CCAFS SLC-40, KSC LC-39A, and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3CF443EF-EA1B-D32D-7E86-098D96A7EA17}"/>
              </a:ext>
            </a:extLst>
          </p:cNvPr>
          <p:cNvSpPr/>
          <p:nvPr/>
        </p:nvSpPr>
        <p:spPr>
          <a:xfrm>
            <a:off x="7159297" y="1465289"/>
            <a:ext cx="4262693" cy="392742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73087"/>
            <a:ext cx="10515600" cy="10524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initial five records in the database featuring a Launch Site name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5187AAA9-7E3B-FC3B-2EE1-B5C088A38299}"/>
              </a:ext>
            </a:extLst>
          </p:cNvPr>
          <p:cNvSpPr/>
          <p:nvPr/>
        </p:nvSpPr>
        <p:spPr>
          <a:xfrm>
            <a:off x="1959864" y="1364661"/>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9241" y="4694120"/>
            <a:ext cx="9093518" cy="16252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mentioned query calculates the aggregate mass of payload in kilograms for cases where NASA was the customer.</a:t>
            </a:r>
          </a:p>
          <a:p>
            <a:pPr>
              <a:lnSpc>
                <a:spcPct val="100000"/>
              </a:lnSpc>
              <a:spcBef>
                <a:spcPts val="1400"/>
              </a:spcBef>
            </a:pPr>
            <a:r>
              <a:rPr lang="en-US" sz="2200" dirty="0">
                <a:solidFill>
                  <a:schemeClr val="accent3">
                    <a:lumMod val="25000"/>
                  </a:schemeClr>
                </a:solidFill>
                <a:latin typeface="Abadi" panose="020B0604020104020204" pitchFamily="34" charset="0"/>
              </a:rPr>
              <a:t>CRS, an acronym for Commercial Resupply Services, signifies that these payloads were dispatched to the International Space Station (ISS).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object 5">
            <a:extLst>
              <a:ext uri="{FF2B5EF4-FFF2-40B4-BE49-F238E27FC236}">
                <a16:creationId xmlns:a16="http://schemas.microsoft.com/office/drawing/2014/main" id="{C79EBB5D-7AFE-055F-C812-91E93FF791E4}"/>
              </a:ext>
            </a:extLst>
          </p:cNvPr>
          <p:cNvSpPr/>
          <p:nvPr/>
        </p:nvSpPr>
        <p:spPr>
          <a:xfrm>
            <a:off x="3184027" y="1442689"/>
            <a:ext cx="5687568" cy="2554224"/>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4341" y="4557909"/>
            <a:ext cx="10118361" cy="16643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computes the mean payload mass for launches employing the booster variant F9 v1.1.</a:t>
            </a: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for F9 1.1 falls at the lower limit of our payload mass spectrum.</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2C170016-8E90-41AF-43C0-0636FA76C2DA}"/>
              </a:ext>
            </a:extLst>
          </p:cNvPr>
          <p:cNvSpPr/>
          <p:nvPr/>
        </p:nvSpPr>
        <p:spPr>
          <a:xfrm>
            <a:off x="2913888" y="1467937"/>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458756"/>
            <a:ext cx="10862356" cy="176763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provides the date of the initial successful ground pad landing.</a:t>
            </a:r>
          </a:p>
          <a:p>
            <a:pPr>
              <a:lnSpc>
                <a:spcPct val="100000"/>
              </a:lnSpc>
              <a:spcBef>
                <a:spcPts val="1400"/>
              </a:spcBef>
            </a:pPr>
            <a:r>
              <a:rPr lang="en-US" sz="2200" dirty="0">
                <a:solidFill>
                  <a:schemeClr val="accent3">
                    <a:lumMod val="25000"/>
                  </a:schemeClr>
                </a:solidFill>
                <a:latin typeface="Abadi" panose="020B0604020104020204" pitchFamily="34" charset="0"/>
              </a:rPr>
              <a:t>The inaugural successful ground pad landing occurred towards the conclusion of 2015.</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landings in a broader sense commenced in 2014.</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1479C0BD-886F-AF3B-4B6B-823E2CA84246}"/>
              </a:ext>
            </a:extLst>
          </p:cNvPr>
          <p:cNvSpPr/>
          <p:nvPr/>
        </p:nvSpPr>
        <p:spPr>
          <a:xfrm>
            <a:off x="3137545" y="1397388"/>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84804" y="4565715"/>
            <a:ext cx="9745589" cy="94150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lists the four booster variants with successful drone ship landings and a payload mass ranging from 4000 to 6000 (exclusive).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D219188C-CE29-6584-F49B-F3F671BB78BA}"/>
              </a:ext>
            </a:extLst>
          </p:cNvPr>
          <p:cNvSpPr/>
          <p:nvPr/>
        </p:nvSpPr>
        <p:spPr>
          <a:xfrm>
            <a:off x="2364218" y="1542244"/>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97473" y="1400477"/>
            <a:ext cx="10597054" cy="462509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acquired from the public SpaceX API and the SpaceX Wikipedia page. A 'class' column was added to categorize successful landings. The data was analyzed using SQL, visualization techniques, folium maps, and dashboards. Relevant columns were selected as features, and categorical variables were converted to binary using one hot encoding. The data was standardized, and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utilized to determine the optimal parameters for machine learning models. The accuracy scores of all models were visualized.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generated: Logistic Regression, Support Vector Machine, Decision Tree Classifier, and K Nearest Neighbors. These models yielded comparable results, achieving an accuracy rate of approximately 83.33%. However, they tended to over-predict successful landings. Additional data is necessary to enhance model accuracy and make more informed determinations.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81912"/>
            <a:ext cx="10486849" cy="1763785"/>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provides a tally for each 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SpaceX demonstrates a mission success rate of almost 99%.</a:t>
            </a:r>
          </a:p>
          <a:p>
            <a:pPr>
              <a:lnSpc>
                <a:spcPct val="100000"/>
              </a:lnSpc>
              <a:spcBef>
                <a:spcPts val="1400"/>
              </a:spcBef>
            </a:pPr>
            <a:r>
              <a:rPr lang="en-US" sz="2200" dirty="0">
                <a:solidFill>
                  <a:schemeClr val="accent3">
                    <a:lumMod val="25000"/>
                  </a:schemeClr>
                </a:solidFill>
                <a:latin typeface="Abadi" panose="020B0604020104020204" pitchFamily="34" charset="0"/>
              </a:rPr>
              <a:t>Notably, the majority of unsuccessful landings are deliberate.</a:t>
            </a:r>
          </a:p>
          <a:p>
            <a:pPr>
              <a:lnSpc>
                <a:spcPct val="100000"/>
              </a:lnSpc>
              <a:spcBef>
                <a:spcPts val="1400"/>
              </a:spcBef>
            </a:pPr>
            <a:r>
              <a:rPr lang="en-US" sz="2200" dirty="0">
                <a:solidFill>
                  <a:schemeClr val="accent3">
                    <a:lumMod val="25000"/>
                  </a:schemeClr>
                </a:solidFill>
                <a:latin typeface="Abadi" panose="020B0604020104020204" pitchFamily="34" charset="0"/>
              </a:rPr>
              <a:t>Intriguingly, one launch has an undetermined payload status, and regrettably, one mission ended in a flight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1557A6E0-24D6-A22E-1316-790567687716}"/>
              </a:ext>
            </a:extLst>
          </p:cNvPr>
          <p:cNvSpPr/>
          <p:nvPr/>
        </p:nvSpPr>
        <p:spPr>
          <a:xfrm>
            <a:off x="3458346" y="1345726"/>
            <a:ext cx="5138928" cy="3441191"/>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6531"/>
            <a:ext cx="5201562" cy="44937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identifies the booster versions that transported the maximum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These booster versions share a strong resemblance, all belonging to the F9 B5 B10xx.x variety.</a:t>
            </a:r>
          </a:p>
          <a:p>
            <a:pPr>
              <a:lnSpc>
                <a:spcPct val="100000"/>
              </a:lnSpc>
              <a:spcBef>
                <a:spcPts val="1400"/>
              </a:spcBef>
            </a:pPr>
            <a:r>
              <a:rPr lang="en-US" sz="2200" dirty="0">
                <a:solidFill>
                  <a:schemeClr val="accent3">
                    <a:lumMod val="25000"/>
                  </a:schemeClr>
                </a:solidFill>
                <a:latin typeface="Abadi" panose="020B0604020104020204" pitchFamily="34" charset="0"/>
              </a:rPr>
              <a:t>This strongly suggests a correlation between the booster version and the payload mass being transported.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10B21FA7-AFAB-8F3B-5455-AF47BDDAEBDB}"/>
              </a:ext>
            </a:extLst>
          </p:cNvPr>
          <p:cNvSpPr/>
          <p:nvPr/>
        </p:nvSpPr>
        <p:spPr>
          <a:xfrm>
            <a:off x="6040623" y="1476531"/>
            <a:ext cx="5348298" cy="454904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871930"/>
            <a:ext cx="10515599" cy="123971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provides details for 2015 launches where stage 1 failed to land on a drone ship, including the Month, Landing Outcome, Booster Version, Payload Mass (kg), and Launch Site. There were two instances of such occurrences in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A87ECF88-248E-118E-D040-9970A24840F3}"/>
              </a:ext>
            </a:extLst>
          </p:cNvPr>
          <p:cNvSpPr/>
          <p:nvPr/>
        </p:nvSpPr>
        <p:spPr>
          <a:xfrm>
            <a:off x="2374783" y="1351788"/>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6337" y="3887524"/>
            <a:ext cx="9962947" cy="162229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query generates a list of successful landings between June 4, 2010, and March 20, 2017, inclusive. There are two types of successful landing outcomes: drone ship and ground pad landings. In total, there were 8 successful landings during this specified time frame.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2AFB36E5-7873-B0DE-0A97-8DB65733FB9F}"/>
              </a:ext>
            </a:extLst>
          </p:cNvPr>
          <p:cNvSpPr/>
          <p:nvPr/>
        </p:nvSpPr>
        <p:spPr>
          <a:xfrm>
            <a:off x="2899038" y="1348183"/>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51958"/>
            <a:ext cx="10687961" cy="153578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left map displays all launch sites in relation to the US map, illustrating their geographical positions.</a:t>
            </a:r>
          </a:p>
          <a:p>
            <a:pPr>
              <a:lnSpc>
                <a:spcPct val="100000"/>
              </a:lnSpc>
              <a:spcBef>
                <a:spcPts val="1400"/>
              </a:spcBef>
            </a:pPr>
            <a:r>
              <a:rPr lang="en-US" sz="2200" dirty="0">
                <a:solidFill>
                  <a:schemeClr val="accent3">
                    <a:lumMod val="25000"/>
                  </a:schemeClr>
                </a:solidFill>
                <a:latin typeface="Abadi"/>
              </a:rPr>
              <a:t>The right map specifically highlights the two launch sites in Florida due to their close proximity. Both of these launch sites are located near the ocean.</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4" name="object 4">
            <a:extLst>
              <a:ext uri="{FF2B5EF4-FFF2-40B4-BE49-F238E27FC236}">
                <a16:creationId xmlns:a16="http://schemas.microsoft.com/office/drawing/2014/main" id="{D806ADF3-CD59-78FC-9949-8EA141550F6B}"/>
              </a:ext>
            </a:extLst>
          </p:cNvPr>
          <p:cNvSpPr/>
          <p:nvPr/>
        </p:nvSpPr>
        <p:spPr>
          <a:xfrm>
            <a:off x="956310" y="1407050"/>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1622" y="5081666"/>
            <a:ext cx="10846350" cy="134554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Folium map features clickable clusters, each representing successful landings (green icon) and failed landings (red icon). For instance, at VAFB SLC-4E, there have been 4 successful landings and 6 failed landings, as indicated by the respective icons.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2" name="object 4">
            <a:extLst>
              <a:ext uri="{FF2B5EF4-FFF2-40B4-BE49-F238E27FC236}">
                <a16:creationId xmlns:a16="http://schemas.microsoft.com/office/drawing/2014/main" id="{32B5DCDD-0486-3C86-DB7C-0F64B0E147FD}"/>
              </a:ext>
            </a:extLst>
          </p:cNvPr>
          <p:cNvSpPr/>
          <p:nvPr/>
        </p:nvSpPr>
        <p:spPr>
          <a:xfrm>
            <a:off x="3217554" y="1445583"/>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71354"/>
            <a:ext cx="10687961" cy="185122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Taking KSC LC-39A as an illustration, launch sites are strategically positioned in close proximity to railways for efficient transportation of supplies. Additionally, they are situated near highways to facilitate both human transportation and the transport of necessary supplies. Moreover, launch sites are strategically located near coastlines, minimizing risks associated with launch failures by allowing rockets to land in the sea rather than densely populated areas. Furthermore, these sites are generally situated at a distance from heavily populated cities to enhance safety measures.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4">
            <a:extLst>
              <a:ext uri="{FF2B5EF4-FFF2-40B4-BE49-F238E27FC236}">
                <a16:creationId xmlns:a16="http://schemas.microsoft.com/office/drawing/2014/main" id="{135A15F8-334B-EB89-7D24-7AB78D262CCD}"/>
              </a:ext>
            </a:extLst>
          </p:cNvPr>
          <p:cNvSpPr/>
          <p:nvPr/>
        </p:nvSpPr>
        <p:spPr>
          <a:xfrm>
            <a:off x="1606946" y="1433210"/>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E98E20E8-2C86-9D8B-1032-27A3EBB0CD84}"/>
              </a:ext>
            </a:extLst>
          </p:cNvPr>
          <p:cNvGrpSpPr/>
          <p:nvPr/>
        </p:nvGrpSpPr>
        <p:grpSpPr>
          <a:xfrm>
            <a:off x="3312301" y="3147710"/>
            <a:ext cx="7505700" cy="1562100"/>
            <a:chOff x="2802635" y="3552444"/>
            <a:chExt cx="7505700" cy="1562100"/>
          </a:xfrm>
        </p:grpSpPr>
        <p:sp>
          <p:nvSpPr>
            <p:cNvPr id="6" name="object 6">
              <a:extLst>
                <a:ext uri="{FF2B5EF4-FFF2-40B4-BE49-F238E27FC236}">
                  <a16:creationId xmlns:a16="http://schemas.microsoft.com/office/drawing/2014/main" id="{0A424944-989B-A93C-DA61-61599777D32B}"/>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F0FE46DF-A6B8-3918-8F25-207D8BCAE384}"/>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030123"/>
            <a:ext cx="10697464" cy="25816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successful landings are distributed across various launch sites, with CCAFS (Cape Canaveral Air Force Station) and KSC (Kennedy Space Center) having an equal number of successful landings. It's noteworthy that a significant portion of these successful landings at CCAFS occurred before the name change from CCAFS LC-40 to CCAFS SLC-40. On the other hand, VAFB (Vandenberg Air Force Base) has the smallest share of successful landings, likely attributed to a smaller sample size and increased launch difficulty associated with launching from the west coast.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2" name="object 4">
            <a:extLst>
              <a:ext uri="{FF2B5EF4-FFF2-40B4-BE49-F238E27FC236}">
                <a16:creationId xmlns:a16="http://schemas.microsoft.com/office/drawing/2014/main" id="{056BDE85-A8FE-F3AE-6878-AD6F38499725}"/>
              </a:ext>
            </a:extLst>
          </p:cNvPr>
          <p:cNvSpPr/>
          <p:nvPr/>
        </p:nvSpPr>
        <p:spPr>
          <a:xfrm>
            <a:off x="4355591" y="1368652"/>
            <a:ext cx="2570988" cy="258165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7960BD8E-227E-9572-8FDA-9034CC712A83}"/>
              </a:ext>
            </a:extLst>
          </p:cNvPr>
          <p:cNvSpPr/>
          <p:nvPr/>
        </p:nvSpPr>
        <p:spPr>
          <a:xfrm>
            <a:off x="7970519" y="1635352"/>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47989" y="1472727"/>
            <a:ext cx="4838214" cy="49544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dirty="0">
                <a:solidFill>
                  <a:schemeClr val="accent3">
                    <a:lumMod val="25000"/>
                  </a:schemeClr>
                </a:solidFill>
                <a:latin typeface="Abadi" panose="020B0604020104020204" pitchFamily="34" charset="0"/>
              </a:rPr>
              <a:t>Project Background</a:t>
            </a:r>
          </a:p>
          <a:p>
            <a:pPr>
              <a:spcBef>
                <a:spcPts val="1400"/>
              </a:spcBef>
            </a:pPr>
            <a:r>
              <a:rPr lang="en-US" sz="2200" dirty="0">
                <a:solidFill>
                  <a:schemeClr val="accent3">
                    <a:lumMod val="25000"/>
                  </a:schemeClr>
                </a:solidFill>
                <a:latin typeface="Abadi" panose="020B0604020104020204" pitchFamily="34" charset="0"/>
              </a:rPr>
              <a:t>The era of commercial space exploration has arrived.</a:t>
            </a:r>
          </a:p>
          <a:p>
            <a:pPr>
              <a:spcBef>
                <a:spcPts val="1400"/>
              </a:spcBef>
            </a:pPr>
            <a:r>
              <a:rPr lang="en-US" sz="2200" dirty="0">
                <a:solidFill>
                  <a:schemeClr val="accent3">
                    <a:lumMod val="25000"/>
                  </a:schemeClr>
                </a:solidFill>
                <a:latin typeface="Abadi" panose="020B0604020104020204" pitchFamily="34" charset="0"/>
              </a:rPr>
              <a:t>SpaceX offers the most competitive pricing at $62 million compared to $165 million USD.</a:t>
            </a:r>
          </a:p>
          <a:p>
            <a:pPr>
              <a:spcBef>
                <a:spcPts val="1400"/>
              </a:spcBef>
            </a:pPr>
            <a:r>
              <a:rPr lang="en-US" sz="2200" dirty="0">
                <a:solidFill>
                  <a:schemeClr val="accent3">
                    <a:lumMod val="25000"/>
                  </a:schemeClr>
                </a:solidFill>
                <a:latin typeface="Abadi" panose="020B0604020104020204" pitchFamily="34" charset="0"/>
              </a:rPr>
              <a:t>This is mainly attributed to their capability to recover a portion of the rocket (Stage 1).</a:t>
            </a:r>
          </a:p>
          <a:p>
            <a:pPr>
              <a:spcBef>
                <a:spcPts val="1400"/>
              </a:spcBef>
            </a:pPr>
            <a:r>
              <a:rPr lang="en-US" sz="2200" dirty="0">
                <a:solidFill>
                  <a:schemeClr val="accent3">
                    <a:lumMod val="25000"/>
                  </a:schemeClr>
                </a:solidFill>
                <a:latin typeface="Abadi" panose="020B0604020104020204" pitchFamily="34" charset="0"/>
              </a:rPr>
              <a:t>Space Y aims to rival SpaceX in the space industry.</a:t>
            </a:r>
          </a:p>
          <a:p>
            <a:pPr marL="0" indent="0" algn="ctr">
              <a:spcBef>
                <a:spcPts val="1400"/>
              </a:spcBef>
              <a:buNone/>
            </a:pPr>
            <a:r>
              <a:rPr lang="en-US" sz="2200" b="1" dirty="0">
                <a:solidFill>
                  <a:schemeClr val="accent3">
                    <a:lumMod val="25000"/>
                  </a:schemeClr>
                </a:solidFill>
                <a:latin typeface="Abadi" panose="020B0604020104020204" pitchFamily="34" charset="0"/>
              </a:rPr>
              <a:t>Problem Statement</a:t>
            </a:r>
          </a:p>
          <a:p>
            <a:pPr>
              <a:spcBef>
                <a:spcPts val="1400"/>
              </a:spcBef>
            </a:pPr>
            <a:r>
              <a:rPr lang="en-US" sz="2200" dirty="0">
                <a:solidFill>
                  <a:schemeClr val="accent3">
                    <a:lumMod val="25000"/>
                  </a:schemeClr>
                </a:solidFill>
                <a:latin typeface="Abadi" panose="020B0604020104020204" pitchFamily="34" charset="0"/>
              </a:rPr>
              <a:t>Space Y has assigned us the responsibility of training a machine learning model to anticipate the success of Stage 1 rocket recovery.</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pic>
        <p:nvPicPr>
          <p:cNvPr id="2050" name="Picture 2" descr="Looking Back at 10 Years of Falcon 9 Launches | SpaceX's Falcon 9">
            <a:extLst>
              <a:ext uri="{FF2B5EF4-FFF2-40B4-BE49-F238E27FC236}">
                <a16:creationId xmlns:a16="http://schemas.microsoft.com/office/drawing/2014/main" id="{545A2B50-7EFD-03E5-19CC-A1E394737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546" y="1618121"/>
            <a:ext cx="5432636" cy="362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9" y="4287411"/>
            <a:ext cx="10551582" cy="8979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boasts the highest success rate among the launch sites, achieving 10 successful landings and experiencing 3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2" name="object 4">
            <a:extLst>
              <a:ext uri="{FF2B5EF4-FFF2-40B4-BE49-F238E27FC236}">
                <a16:creationId xmlns:a16="http://schemas.microsoft.com/office/drawing/2014/main" id="{70CBEE55-576A-B3A7-2A4A-5E6057B3A5FB}"/>
              </a:ext>
            </a:extLst>
          </p:cNvPr>
          <p:cNvSpPr/>
          <p:nvPr/>
        </p:nvSpPr>
        <p:spPr>
          <a:xfrm>
            <a:off x="5091375" y="1448561"/>
            <a:ext cx="2570988" cy="2570988"/>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1DAD4D8F-20E2-FAC6-AF30-FE938C2D09AD}"/>
              </a:ext>
            </a:extLst>
          </p:cNvPr>
          <p:cNvSpPr/>
          <p:nvPr/>
        </p:nvSpPr>
        <p:spPr>
          <a:xfrm>
            <a:off x="1528263" y="1514094"/>
            <a:ext cx="3401568" cy="152400"/>
          </a:xfrm>
          <a:prstGeom prst="rect">
            <a:avLst/>
          </a:prstGeom>
          <a:blipFill>
            <a:blip r:embed="rId4" cstate="print"/>
            <a:stretch>
              <a:fillRect/>
            </a:stretch>
          </a:blipFill>
        </p:spPr>
        <p:txBody>
          <a:bodyPr wrap="square" lIns="0" tIns="0" rIns="0" bIns="0" rtlCol="0"/>
          <a:lstStyle/>
          <a:p>
            <a:endParaRPr dirty="0"/>
          </a:p>
        </p:txBody>
      </p:sp>
      <p:sp>
        <p:nvSpPr>
          <p:cNvPr id="6" name="object 6">
            <a:extLst>
              <a:ext uri="{FF2B5EF4-FFF2-40B4-BE49-F238E27FC236}">
                <a16:creationId xmlns:a16="http://schemas.microsoft.com/office/drawing/2014/main" id="{097CC97A-B20D-C3D7-C2B0-7667060669B9}"/>
              </a:ext>
            </a:extLst>
          </p:cNvPr>
          <p:cNvSpPr/>
          <p:nvPr/>
        </p:nvSpPr>
        <p:spPr>
          <a:xfrm>
            <a:off x="8311588" y="1634489"/>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4342099"/>
            <a:ext cx="10988280" cy="2260636"/>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In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there is a Payload range selector set from 0-10000 instead of the maximum payload of 15600 kg. The "Class" variable is used to indicate 1 for successful landings and 0 for failures. The scatter plot is designed to account for the booster version category using color and represent the number of launches with varying point sizes.</a:t>
            </a:r>
          </a:p>
          <a:p>
            <a:pPr>
              <a:lnSpc>
                <a:spcPct val="100000"/>
              </a:lnSpc>
              <a:spcBef>
                <a:spcPts val="1400"/>
              </a:spcBef>
            </a:pPr>
            <a:r>
              <a:rPr lang="en-US" sz="2200" dirty="0">
                <a:solidFill>
                  <a:schemeClr val="accent3">
                    <a:lumMod val="25000"/>
                  </a:schemeClr>
                </a:solidFill>
                <a:latin typeface="Abadi" panose="020B0604020104020204" pitchFamily="34" charset="0"/>
              </a:rPr>
              <a:t>Interestingly, within the specified payload range of 0-6000 kg, there are two instances of failed landings with payloads recorded as zero kilograms.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2" name="object 4">
            <a:extLst>
              <a:ext uri="{FF2B5EF4-FFF2-40B4-BE49-F238E27FC236}">
                <a16:creationId xmlns:a16="http://schemas.microsoft.com/office/drawing/2014/main" id="{AF615D53-DDC5-9CAF-15E4-0F8EEFA868C4}"/>
              </a:ext>
            </a:extLst>
          </p:cNvPr>
          <p:cNvSpPr/>
          <p:nvPr/>
        </p:nvSpPr>
        <p:spPr>
          <a:xfrm>
            <a:off x="417958" y="1360530"/>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733206"/>
            <a:ext cx="11102200" cy="210828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demonstrated nearly identical accuracy on the test set, achieving an accuracy of 83.33%. It's important to highlight that the test size was relatively small, comprising only 18 samples. This limited test size can lead to substantial variance in accuracy results, especially evident in models like the Decision Tree Classifier across repeated runs. To confidently determine the best model, gathering a larger and more diverse dataset is likely necessary.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BC0F05AC-E734-6AC8-E383-65594087582C}"/>
              </a:ext>
            </a:extLst>
          </p:cNvPr>
          <p:cNvSpPr/>
          <p:nvPr/>
        </p:nvSpPr>
        <p:spPr>
          <a:xfrm>
            <a:off x="3489589" y="1395646"/>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63974"/>
            <a:ext cx="5962039" cy="5294026"/>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Correct predictions align along a diagonal line from the top left to the bottom right in the context of a matrix or plot.</a:t>
            </a:r>
          </a:p>
          <a:p>
            <a:pPr>
              <a:lnSpc>
                <a:spcPct val="100000"/>
              </a:lnSpc>
              <a:spcBef>
                <a:spcPts val="1400"/>
              </a:spcBef>
            </a:pPr>
            <a:r>
              <a:rPr lang="en-US" sz="2200" dirty="0">
                <a:solidFill>
                  <a:schemeClr val="accent3">
                    <a:lumMod val="25000"/>
                  </a:schemeClr>
                </a:solidFill>
                <a:latin typeface="Abadi" panose="020B0604020104020204" pitchFamily="34" charset="0"/>
              </a:rPr>
              <a:t>Given that all models performed similarly on the test set, the confusion matrix remains consistent across all models. Specifically, the models accurately predicted 12 instances of successful landings when the true label was indeed a successful landing. Additionally, they correctly predicted 3 instances of unsuccessful landings when the true label was a failure.</a:t>
            </a:r>
          </a:p>
          <a:p>
            <a:pPr>
              <a:lnSpc>
                <a:spcPct val="100000"/>
              </a:lnSpc>
              <a:spcBef>
                <a:spcPts val="1400"/>
              </a:spcBef>
            </a:pPr>
            <a:r>
              <a:rPr lang="en-US" sz="2200" dirty="0">
                <a:solidFill>
                  <a:schemeClr val="accent3">
                    <a:lumMod val="25000"/>
                  </a:schemeClr>
                </a:solidFill>
                <a:latin typeface="Abadi" panose="020B0604020104020204" pitchFamily="34" charset="0"/>
              </a:rPr>
              <a:t>However, it's important to note that the models made a total of 3 false positive predictions, indicating successful landings when the true label was actually unsuccessful landings. This suggests a tendency of the models to overpredict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A96430A9-D900-97EE-DBA1-A80F1319923C}"/>
              </a:ext>
            </a:extLst>
          </p:cNvPr>
          <p:cNvSpPr/>
          <p:nvPr/>
        </p:nvSpPr>
        <p:spPr>
          <a:xfrm>
            <a:off x="6744091" y="1563973"/>
            <a:ext cx="4541520" cy="345338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94085"/>
            <a:ext cx="10802396" cy="517160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was to develop a machine learning model for Space Y, enabling them to bid against SpaceX by predicting successful Stage 1 landings and potentially saving around $100 million USD per launch.</a:t>
            </a:r>
          </a:p>
          <a:p>
            <a:pPr>
              <a:lnSpc>
                <a:spcPct val="100000"/>
              </a:lnSpc>
              <a:spcBef>
                <a:spcPts val="1400"/>
              </a:spcBef>
            </a:pPr>
            <a:r>
              <a:rPr lang="en-US" sz="2200" dirty="0">
                <a:solidFill>
                  <a:schemeClr val="accent3">
                    <a:lumMod val="25000"/>
                  </a:schemeClr>
                </a:solidFill>
                <a:latin typeface="Abadi" panose="020B0604020104020204" pitchFamily="34" charset="0"/>
              </a:rPr>
              <a:t>The data utilized for this model was sourced from a public SpaceX API and web scraping SpaceX's Wikipedia page. We organized the data, created appropriate labels, and stored it in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To enhance visualization and understanding, we built a dashboard.</a:t>
            </a:r>
          </a:p>
          <a:p>
            <a:pPr>
              <a:lnSpc>
                <a:spcPct val="100000"/>
              </a:lnSpc>
              <a:spcBef>
                <a:spcPts val="1400"/>
              </a:spcBef>
            </a:pPr>
            <a:r>
              <a:rPr lang="en-US" sz="2200" dirty="0">
                <a:solidFill>
                  <a:schemeClr val="accent3">
                    <a:lumMod val="25000"/>
                  </a:schemeClr>
                </a:solidFill>
                <a:latin typeface="Abadi" panose="020B0604020104020204" pitchFamily="34" charset="0"/>
              </a:rPr>
              <a:t>The resulting machine learning model demonstrated an accuracy of 83%, providing a reliable means for predicting successful Stage 1 landings. This accuracy allows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to make informed decisions regarding whether a launch should proceed or not.</a:t>
            </a:r>
          </a:p>
          <a:p>
            <a:pPr>
              <a:lnSpc>
                <a:spcPct val="100000"/>
              </a:lnSpc>
              <a:spcBef>
                <a:spcPts val="1400"/>
              </a:spcBef>
            </a:pPr>
            <a:r>
              <a:rPr lang="en-US" sz="2200" dirty="0">
                <a:solidFill>
                  <a:schemeClr val="accent3">
                    <a:lumMod val="25000"/>
                  </a:schemeClr>
                </a:solidFill>
                <a:latin typeface="Abadi" panose="020B0604020104020204" pitchFamily="34" charset="0"/>
              </a:rPr>
              <a:t>However, to further optimize the model and improve accuracy, we recommend collecting more data. Additional data will facilitate a more comprehensive analysis to determine the best machine learning model for this specific predictive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relevant assets like Python code, SQL queries, charts, Notebook outputs, or data sets that may have been created during this project can be found on this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https://github.com/Dahgorago/IBM-Data-Science/tree/main/Data%20Science%20Capstone%20Project</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220861" y="851649"/>
            <a:ext cx="11576397" cy="585008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Data was gathered from SpaceX's public API and web scraping a specific table in SpaceX's Wikipedia page, encompassing critical columns needed to train machine learning models for predicting the success of Stage 1 rocket recovery, aligning with Space Y's goals..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Generating a new training label, 'class', based on successful and failed landing outcomes, where 'class' is set to 1 if 'Mission Outcome' is true and the landing location is ASDS, RTLS, or Ocean, and 0 for other cases.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Predictive analysis utilizing classification techniques, including Logistic Regression, Support Vector Machine, Decision Tree, and K Nearest Neighbors.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2243" y="1422761"/>
            <a:ext cx="11407514" cy="4602811"/>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process of gathering data involved utilizing a combination of API requests from SpaceX's public API and extracting information from a table within SpaceX's Wikipedia entry through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In the upcoming slide, there will be a depiction of the flowchart illustrating the data collection procedure from the API, followed by another slide illustrating the flowchart for data collection through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The data columns retrieved from the SpaceX API encompass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and Latitude.</a:t>
            </a:r>
          </a:p>
          <a:p>
            <a:pPr>
              <a:lnSpc>
                <a:spcPct val="100000"/>
              </a:lnSpc>
              <a:spcBef>
                <a:spcPts val="1400"/>
              </a:spcBef>
            </a:pPr>
            <a:r>
              <a:rPr lang="en-US" sz="2200" dirty="0">
                <a:solidFill>
                  <a:schemeClr val="accent3">
                    <a:lumMod val="25000"/>
                  </a:schemeClr>
                </a:solidFill>
                <a:latin typeface="Abadi" panose="020B0604020104020204" pitchFamily="34" charset="0"/>
              </a:rPr>
              <a:t>On the other hand, the data columns acquired through web scraping from Wikipedia consist of 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and Time.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05944" y="5811132"/>
            <a:ext cx="10952028" cy="830519"/>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  </a:t>
            </a:r>
            <a:r>
              <a:rPr lang="en-US" sz="2200" dirty="0">
                <a:solidFill>
                  <a:schemeClr val="accent3">
                    <a:lumMod val="25000"/>
                  </a:schemeClr>
                </a:solidFill>
                <a:latin typeface="Abadi" panose="020B0604020104020204" pitchFamily="34" charset="0"/>
                <a:hlinkClick r:id="rId3"/>
              </a:rPr>
              <a:t>https://github.com/Dahgorago/IBM-Data-Science/blob/main/Data%20Science%20Capstone%20Project/1.%20Collecting%20The%20Data/jupyter-labs-spacex-data-collection-api.ipynb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bject 6">
            <a:extLst>
              <a:ext uri="{FF2B5EF4-FFF2-40B4-BE49-F238E27FC236}">
                <a16:creationId xmlns:a16="http://schemas.microsoft.com/office/drawing/2014/main" id="{32F3B2C2-96BD-6855-3308-B3857DF7DD49}"/>
              </a:ext>
            </a:extLst>
          </p:cNvPr>
          <p:cNvSpPr/>
          <p:nvPr/>
        </p:nvSpPr>
        <p:spPr>
          <a:xfrm>
            <a:off x="3224702" y="1717783"/>
            <a:ext cx="237744" cy="1389888"/>
          </a:xfrm>
          <a:prstGeom prst="rect">
            <a:avLst/>
          </a:prstGeom>
          <a:blipFill>
            <a:blip r:embed="rId4" cstate="print"/>
            <a:stretch>
              <a:fillRect/>
            </a:stretch>
          </a:blipFill>
        </p:spPr>
        <p:txBody>
          <a:bodyPr wrap="square" lIns="0" tIns="0" rIns="0" bIns="0" rtlCol="0"/>
          <a:lstStyle/>
          <a:p>
            <a:endParaRPr/>
          </a:p>
        </p:txBody>
      </p:sp>
      <p:grpSp>
        <p:nvGrpSpPr>
          <p:cNvPr id="7" name="object 7">
            <a:extLst>
              <a:ext uri="{FF2B5EF4-FFF2-40B4-BE49-F238E27FC236}">
                <a16:creationId xmlns:a16="http://schemas.microsoft.com/office/drawing/2014/main" id="{A000D455-1130-6B4F-88EE-C2496BB4B3D9}"/>
              </a:ext>
            </a:extLst>
          </p:cNvPr>
          <p:cNvGrpSpPr/>
          <p:nvPr/>
        </p:nvGrpSpPr>
        <p:grpSpPr>
          <a:xfrm>
            <a:off x="2944285" y="1441940"/>
            <a:ext cx="1851660" cy="1607820"/>
            <a:chOff x="4782311" y="1478280"/>
            <a:chExt cx="1851660" cy="1607820"/>
          </a:xfrm>
        </p:grpSpPr>
        <p:sp>
          <p:nvSpPr>
            <p:cNvPr id="8" name="object 8">
              <a:extLst>
                <a:ext uri="{FF2B5EF4-FFF2-40B4-BE49-F238E27FC236}">
                  <a16:creationId xmlns:a16="http://schemas.microsoft.com/office/drawing/2014/main" id="{E75142A3-4630-1868-EB8E-802B2293436E}"/>
                </a:ext>
              </a:extLst>
            </p:cNvPr>
            <p:cNvSpPr/>
            <p:nvPr/>
          </p:nvSpPr>
          <p:spPr>
            <a:xfrm>
              <a:off x="5084063" y="1766316"/>
              <a:ext cx="158496" cy="1319784"/>
            </a:xfrm>
            <a:prstGeom prst="rect">
              <a:avLst/>
            </a:prstGeom>
            <a:blipFill>
              <a:blip r:embed="rId5"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819FD92F-B5CB-2395-6578-AFC6D7CCA451}"/>
                </a:ext>
              </a:extLst>
            </p:cNvPr>
            <p:cNvSpPr/>
            <p:nvPr/>
          </p:nvSpPr>
          <p:spPr>
            <a:xfrm>
              <a:off x="4782311" y="1478280"/>
              <a:ext cx="1851660" cy="1143000"/>
            </a:xfrm>
            <a:prstGeom prst="rect">
              <a:avLst/>
            </a:prstGeom>
            <a:blipFill>
              <a:blip r:embed="rId6"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FABC2D01-9B0B-752C-5C0A-3152D617EC4C}"/>
                </a:ext>
              </a:extLst>
            </p:cNvPr>
            <p:cNvSpPr/>
            <p:nvPr/>
          </p:nvSpPr>
          <p:spPr>
            <a:xfrm>
              <a:off x="4888991" y="1719072"/>
              <a:ext cx="1677923" cy="696467"/>
            </a:xfrm>
            <a:prstGeom prst="rect">
              <a:avLst/>
            </a:prstGeom>
            <a:blipFill>
              <a:blip r:embed="rId7"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0C1F15F2-6AB1-BE8B-E7BC-1B4263B5288B}"/>
                </a:ext>
              </a:extLst>
            </p:cNvPr>
            <p:cNvSpPr/>
            <p:nvPr/>
          </p:nvSpPr>
          <p:spPr>
            <a:xfrm>
              <a:off x="4803647" y="1499616"/>
              <a:ext cx="1772411" cy="1063752"/>
            </a:xfrm>
            <a:prstGeom prst="rect">
              <a:avLst/>
            </a:prstGeom>
            <a:blipFill>
              <a:blip r:embed="rId8" cstate="print"/>
              <a:stretch>
                <a:fillRect/>
              </a:stretch>
            </a:blipFill>
          </p:spPr>
          <p:txBody>
            <a:bodyPr wrap="square" lIns="0" tIns="0" rIns="0" bIns="0" rtlCol="0"/>
            <a:lstStyle/>
            <a:p>
              <a:endParaRPr/>
            </a:p>
          </p:txBody>
        </p:sp>
      </p:grpSp>
      <p:sp>
        <p:nvSpPr>
          <p:cNvPr id="12" name="object 12">
            <a:extLst>
              <a:ext uri="{FF2B5EF4-FFF2-40B4-BE49-F238E27FC236}">
                <a16:creationId xmlns:a16="http://schemas.microsoft.com/office/drawing/2014/main" id="{A1DAE07F-E9D0-82E1-161E-ADF1B2BE6D6C}"/>
              </a:ext>
            </a:extLst>
          </p:cNvPr>
          <p:cNvSpPr txBox="1"/>
          <p:nvPr/>
        </p:nvSpPr>
        <p:spPr>
          <a:xfrm>
            <a:off x="3177839" y="1729721"/>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3" name="object 13">
            <a:extLst>
              <a:ext uri="{FF2B5EF4-FFF2-40B4-BE49-F238E27FC236}">
                <a16:creationId xmlns:a16="http://schemas.microsoft.com/office/drawing/2014/main" id="{091A933B-545F-0639-A9E2-BEDEACCBEAD5}"/>
              </a:ext>
            </a:extLst>
          </p:cNvPr>
          <p:cNvGrpSpPr/>
          <p:nvPr/>
        </p:nvGrpSpPr>
        <p:grpSpPr>
          <a:xfrm>
            <a:off x="2944285" y="2770867"/>
            <a:ext cx="1851660" cy="1666239"/>
            <a:chOff x="4782311" y="2807207"/>
            <a:chExt cx="1851660" cy="1666239"/>
          </a:xfrm>
        </p:grpSpPr>
        <p:sp>
          <p:nvSpPr>
            <p:cNvPr id="14" name="object 14">
              <a:extLst>
                <a:ext uri="{FF2B5EF4-FFF2-40B4-BE49-F238E27FC236}">
                  <a16:creationId xmlns:a16="http://schemas.microsoft.com/office/drawing/2014/main" id="{7F90CBAF-BE2B-FE6A-82D7-BC261448CB83}"/>
                </a:ext>
              </a:extLst>
            </p:cNvPr>
            <p:cNvSpPr/>
            <p:nvPr/>
          </p:nvSpPr>
          <p:spPr>
            <a:xfrm>
              <a:off x="5062727" y="3073907"/>
              <a:ext cx="237744" cy="1399032"/>
            </a:xfrm>
            <a:prstGeom prst="rect">
              <a:avLst/>
            </a:prstGeom>
            <a:blipFill>
              <a:blip r:embed="rId9"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7745E254-3531-7C79-90CC-7F213EB98ED9}"/>
                </a:ext>
              </a:extLst>
            </p:cNvPr>
            <p:cNvSpPr/>
            <p:nvPr/>
          </p:nvSpPr>
          <p:spPr>
            <a:xfrm>
              <a:off x="5084063" y="3095243"/>
              <a:ext cx="158496" cy="1319784"/>
            </a:xfrm>
            <a:prstGeom prst="rect">
              <a:avLst/>
            </a:prstGeom>
            <a:blipFill>
              <a:blip r:embed="rId5" cstate="print"/>
              <a:stretch>
                <a:fillRect/>
              </a:stretch>
            </a:blipFill>
          </p:spPr>
          <p:txBody>
            <a:bodyPr wrap="square" lIns="0" tIns="0" rIns="0" bIns="0" rtlCol="0"/>
            <a:lstStyle/>
            <a:p>
              <a:endParaRPr/>
            </a:p>
          </p:txBody>
        </p:sp>
        <p:sp>
          <p:nvSpPr>
            <p:cNvPr id="16" name="object 16">
              <a:extLst>
                <a:ext uri="{FF2B5EF4-FFF2-40B4-BE49-F238E27FC236}">
                  <a16:creationId xmlns:a16="http://schemas.microsoft.com/office/drawing/2014/main" id="{F5A6184D-22F3-E101-3DB5-79BF7F1921BF}"/>
                </a:ext>
              </a:extLst>
            </p:cNvPr>
            <p:cNvSpPr/>
            <p:nvPr/>
          </p:nvSpPr>
          <p:spPr>
            <a:xfrm>
              <a:off x="4782311" y="2807207"/>
              <a:ext cx="1851660" cy="1143000"/>
            </a:xfrm>
            <a:prstGeom prst="rect">
              <a:avLst/>
            </a:prstGeom>
            <a:blipFill>
              <a:blip r:embed="rId6" cstate="print"/>
              <a:stretch>
                <a:fillRect/>
              </a:stretch>
            </a:blipFill>
          </p:spPr>
          <p:txBody>
            <a:bodyPr wrap="square" lIns="0" tIns="0" rIns="0" bIns="0" rtlCol="0"/>
            <a:lstStyle/>
            <a:p>
              <a:endParaRPr/>
            </a:p>
          </p:txBody>
        </p:sp>
        <p:sp>
          <p:nvSpPr>
            <p:cNvPr id="17" name="object 17">
              <a:extLst>
                <a:ext uri="{FF2B5EF4-FFF2-40B4-BE49-F238E27FC236}">
                  <a16:creationId xmlns:a16="http://schemas.microsoft.com/office/drawing/2014/main" id="{75FC6537-2DC9-A5BB-15E1-82F7156563AE}"/>
                </a:ext>
              </a:extLst>
            </p:cNvPr>
            <p:cNvSpPr/>
            <p:nvPr/>
          </p:nvSpPr>
          <p:spPr>
            <a:xfrm>
              <a:off x="4888991" y="2839211"/>
              <a:ext cx="1677923" cy="1115568"/>
            </a:xfrm>
            <a:prstGeom prst="rect">
              <a:avLst/>
            </a:prstGeom>
            <a:blipFill>
              <a:blip r:embed="rId10" cstate="print"/>
              <a:stretch>
                <a:fillRect/>
              </a:stretch>
            </a:blipFill>
          </p:spPr>
          <p:txBody>
            <a:bodyPr wrap="square" lIns="0" tIns="0" rIns="0" bIns="0" rtlCol="0"/>
            <a:lstStyle/>
            <a:p>
              <a:endParaRPr/>
            </a:p>
          </p:txBody>
        </p:sp>
        <p:sp>
          <p:nvSpPr>
            <p:cNvPr id="18" name="object 18">
              <a:extLst>
                <a:ext uri="{FF2B5EF4-FFF2-40B4-BE49-F238E27FC236}">
                  <a16:creationId xmlns:a16="http://schemas.microsoft.com/office/drawing/2014/main" id="{A3625078-07A0-9B86-932E-622CA34DF89D}"/>
                </a:ext>
              </a:extLst>
            </p:cNvPr>
            <p:cNvSpPr/>
            <p:nvPr/>
          </p:nvSpPr>
          <p:spPr>
            <a:xfrm>
              <a:off x="4803647" y="2828543"/>
              <a:ext cx="1772411" cy="1063752"/>
            </a:xfrm>
            <a:prstGeom prst="rect">
              <a:avLst/>
            </a:prstGeom>
            <a:blipFill>
              <a:blip r:embed="rId8" cstate="print"/>
              <a:stretch>
                <a:fillRect/>
              </a:stretch>
            </a:blipFill>
          </p:spPr>
          <p:txBody>
            <a:bodyPr wrap="square" lIns="0" tIns="0" rIns="0" bIns="0" rtlCol="0"/>
            <a:lstStyle/>
            <a:p>
              <a:endParaRPr/>
            </a:p>
          </p:txBody>
        </p:sp>
      </p:grpSp>
      <p:sp>
        <p:nvSpPr>
          <p:cNvPr id="19" name="object 19">
            <a:extLst>
              <a:ext uri="{FF2B5EF4-FFF2-40B4-BE49-F238E27FC236}">
                <a16:creationId xmlns:a16="http://schemas.microsoft.com/office/drawing/2014/main" id="{3CEF2C88-9039-DA78-B25E-12272BE0A4AA}"/>
              </a:ext>
            </a:extLst>
          </p:cNvPr>
          <p:cNvSpPr txBox="1"/>
          <p:nvPr/>
        </p:nvSpPr>
        <p:spPr>
          <a:xfrm>
            <a:off x="3177839" y="2850243"/>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20" name="object 20">
            <a:extLst>
              <a:ext uri="{FF2B5EF4-FFF2-40B4-BE49-F238E27FC236}">
                <a16:creationId xmlns:a16="http://schemas.microsoft.com/office/drawing/2014/main" id="{AEB0BF51-4E5D-A1E4-5C64-EA4179043808}"/>
              </a:ext>
            </a:extLst>
          </p:cNvPr>
          <p:cNvGrpSpPr/>
          <p:nvPr/>
        </p:nvGrpSpPr>
        <p:grpSpPr>
          <a:xfrm>
            <a:off x="2944285" y="4101319"/>
            <a:ext cx="2790825" cy="1141730"/>
            <a:chOff x="4782311" y="4137659"/>
            <a:chExt cx="2790825" cy="1141730"/>
          </a:xfrm>
        </p:grpSpPr>
        <p:sp>
          <p:nvSpPr>
            <p:cNvPr id="21" name="object 21">
              <a:extLst>
                <a:ext uri="{FF2B5EF4-FFF2-40B4-BE49-F238E27FC236}">
                  <a16:creationId xmlns:a16="http://schemas.microsoft.com/office/drawing/2014/main" id="{76170CEA-FF98-4E10-237C-CFBCC5893821}"/>
                </a:ext>
              </a:extLst>
            </p:cNvPr>
            <p:cNvSpPr/>
            <p:nvPr/>
          </p:nvSpPr>
          <p:spPr>
            <a:xfrm>
              <a:off x="5146547" y="4319015"/>
              <a:ext cx="2426207" cy="239268"/>
            </a:xfrm>
            <a:prstGeom prst="rect">
              <a:avLst/>
            </a:prstGeom>
            <a:blipFill>
              <a:blip r:embed="rId11"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A625B3B5-5552-68A6-14B0-68BF63366A42}"/>
                </a:ext>
              </a:extLst>
            </p:cNvPr>
            <p:cNvSpPr/>
            <p:nvPr/>
          </p:nvSpPr>
          <p:spPr>
            <a:xfrm>
              <a:off x="5167883" y="4340351"/>
              <a:ext cx="2346960" cy="160019"/>
            </a:xfrm>
            <a:prstGeom prst="rect">
              <a:avLst/>
            </a:prstGeom>
            <a:blipFill>
              <a:blip r:embed="rId12" cstate="print"/>
              <a:stretch>
                <a:fillRect/>
              </a:stretch>
            </a:blipFill>
          </p:spPr>
          <p:txBody>
            <a:bodyPr wrap="square" lIns="0" tIns="0" rIns="0" bIns="0" rtlCol="0"/>
            <a:lstStyle/>
            <a:p>
              <a:endParaRPr/>
            </a:p>
          </p:txBody>
        </p:sp>
        <p:sp>
          <p:nvSpPr>
            <p:cNvPr id="23" name="object 23">
              <a:extLst>
                <a:ext uri="{FF2B5EF4-FFF2-40B4-BE49-F238E27FC236}">
                  <a16:creationId xmlns:a16="http://schemas.microsoft.com/office/drawing/2014/main" id="{10DFEE35-6C45-166F-AEC7-6C5C83FE3343}"/>
                </a:ext>
              </a:extLst>
            </p:cNvPr>
            <p:cNvSpPr/>
            <p:nvPr/>
          </p:nvSpPr>
          <p:spPr>
            <a:xfrm>
              <a:off x="4782311" y="4137659"/>
              <a:ext cx="1851660" cy="1141476"/>
            </a:xfrm>
            <a:prstGeom prst="rect">
              <a:avLst/>
            </a:prstGeom>
            <a:blipFill>
              <a:blip r:embed="rId13"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4B6F2034-3AAC-D6F0-C69A-A539C315688F}"/>
                </a:ext>
              </a:extLst>
            </p:cNvPr>
            <p:cNvSpPr/>
            <p:nvPr/>
          </p:nvSpPr>
          <p:spPr>
            <a:xfrm>
              <a:off x="4850891" y="4273295"/>
              <a:ext cx="1755648" cy="905256"/>
            </a:xfrm>
            <a:prstGeom prst="rect">
              <a:avLst/>
            </a:prstGeom>
            <a:blipFill>
              <a:blip r:embed="rId14" cstate="print"/>
              <a:stretch>
                <a:fillRect/>
              </a:stretch>
            </a:blipFill>
          </p:spPr>
          <p:txBody>
            <a:bodyPr wrap="square" lIns="0" tIns="0" rIns="0" bIns="0" rtlCol="0"/>
            <a:lstStyle/>
            <a:p>
              <a:endParaRPr/>
            </a:p>
          </p:txBody>
        </p:sp>
        <p:sp>
          <p:nvSpPr>
            <p:cNvPr id="25" name="object 25">
              <a:extLst>
                <a:ext uri="{FF2B5EF4-FFF2-40B4-BE49-F238E27FC236}">
                  <a16:creationId xmlns:a16="http://schemas.microsoft.com/office/drawing/2014/main" id="{7ED80039-BE86-49B3-0AC8-39B80D8187BA}"/>
                </a:ext>
              </a:extLst>
            </p:cNvPr>
            <p:cNvSpPr/>
            <p:nvPr/>
          </p:nvSpPr>
          <p:spPr>
            <a:xfrm>
              <a:off x="4803647" y="4158995"/>
              <a:ext cx="1772411" cy="1062227"/>
            </a:xfrm>
            <a:prstGeom prst="rect">
              <a:avLst/>
            </a:prstGeom>
            <a:blipFill>
              <a:blip r:embed="rId15" cstate="print"/>
              <a:stretch>
                <a:fillRect/>
              </a:stretch>
            </a:blipFill>
          </p:spPr>
          <p:txBody>
            <a:bodyPr wrap="square" lIns="0" tIns="0" rIns="0" bIns="0" rtlCol="0"/>
            <a:lstStyle/>
            <a:p>
              <a:endParaRPr/>
            </a:p>
          </p:txBody>
        </p:sp>
      </p:grpSp>
      <p:sp>
        <p:nvSpPr>
          <p:cNvPr id="26" name="object 26">
            <a:extLst>
              <a:ext uri="{FF2B5EF4-FFF2-40B4-BE49-F238E27FC236}">
                <a16:creationId xmlns:a16="http://schemas.microsoft.com/office/drawing/2014/main" id="{E7FDE01B-B243-D0E4-63D6-7F53AC1CF685}"/>
              </a:ext>
            </a:extLst>
          </p:cNvPr>
          <p:cNvSpPr txBox="1"/>
          <p:nvPr/>
        </p:nvSpPr>
        <p:spPr>
          <a:xfrm>
            <a:off x="3139739" y="428458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7" name="object 27">
            <a:extLst>
              <a:ext uri="{FF2B5EF4-FFF2-40B4-BE49-F238E27FC236}">
                <a16:creationId xmlns:a16="http://schemas.microsoft.com/office/drawing/2014/main" id="{5D1C6CA4-2184-E1C1-6D6A-1ECD0C22B039}"/>
              </a:ext>
            </a:extLst>
          </p:cNvPr>
          <p:cNvGrpSpPr/>
          <p:nvPr/>
        </p:nvGrpSpPr>
        <p:grpSpPr>
          <a:xfrm>
            <a:off x="5301914" y="3037567"/>
            <a:ext cx="1859280" cy="2205355"/>
            <a:chOff x="7139940" y="3073907"/>
            <a:chExt cx="1859280" cy="2205355"/>
          </a:xfrm>
        </p:grpSpPr>
        <p:sp>
          <p:nvSpPr>
            <p:cNvPr id="28" name="object 28">
              <a:extLst>
                <a:ext uri="{FF2B5EF4-FFF2-40B4-BE49-F238E27FC236}">
                  <a16:creationId xmlns:a16="http://schemas.microsoft.com/office/drawing/2014/main" id="{31F01BC5-52D5-E7AE-846C-2C2E55650F99}"/>
                </a:ext>
              </a:extLst>
            </p:cNvPr>
            <p:cNvSpPr/>
            <p:nvPr/>
          </p:nvSpPr>
          <p:spPr>
            <a:xfrm>
              <a:off x="7418832" y="3073907"/>
              <a:ext cx="239268" cy="1399032"/>
            </a:xfrm>
            <a:prstGeom prst="rect">
              <a:avLst/>
            </a:prstGeom>
            <a:blipFill>
              <a:blip r:embed="rId16" cstate="print"/>
              <a:stretch>
                <a:fillRect/>
              </a:stretch>
            </a:blipFill>
          </p:spPr>
          <p:txBody>
            <a:bodyPr wrap="square" lIns="0" tIns="0" rIns="0" bIns="0" rtlCol="0"/>
            <a:lstStyle/>
            <a:p>
              <a:endParaRPr/>
            </a:p>
          </p:txBody>
        </p:sp>
        <p:sp>
          <p:nvSpPr>
            <p:cNvPr id="29" name="object 29">
              <a:extLst>
                <a:ext uri="{FF2B5EF4-FFF2-40B4-BE49-F238E27FC236}">
                  <a16:creationId xmlns:a16="http://schemas.microsoft.com/office/drawing/2014/main" id="{4CE84E96-A1C3-DB8A-76CC-81ED90331437}"/>
                </a:ext>
              </a:extLst>
            </p:cNvPr>
            <p:cNvSpPr/>
            <p:nvPr/>
          </p:nvSpPr>
          <p:spPr>
            <a:xfrm>
              <a:off x="7440168" y="3095243"/>
              <a:ext cx="160020" cy="1319784"/>
            </a:xfrm>
            <a:prstGeom prst="rect">
              <a:avLst/>
            </a:prstGeom>
            <a:blipFill>
              <a:blip r:embed="rId17" cstate="print"/>
              <a:stretch>
                <a:fillRect/>
              </a:stretch>
            </a:blipFill>
          </p:spPr>
          <p:txBody>
            <a:bodyPr wrap="square" lIns="0" tIns="0" rIns="0" bIns="0" rtlCol="0"/>
            <a:lstStyle/>
            <a:p>
              <a:endParaRPr/>
            </a:p>
          </p:txBody>
        </p:sp>
        <p:sp>
          <p:nvSpPr>
            <p:cNvPr id="30" name="object 30">
              <a:extLst>
                <a:ext uri="{FF2B5EF4-FFF2-40B4-BE49-F238E27FC236}">
                  <a16:creationId xmlns:a16="http://schemas.microsoft.com/office/drawing/2014/main" id="{37AA5168-6A49-6480-9AE2-9A1540466031}"/>
                </a:ext>
              </a:extLst>
            </p:cNvPr>
            <p:cNvSpPr/>
            <p:nvPr/>
          </p:nvSpPr>
          <p:spPr>
            <a:xfrm>
              <a:off x="7139940" y="4137659"/>
              <a:ext cx="1851659" cy="1141476"/>
            </a:xfrm>
            <a:prstGeom prst="rect">
              <a:avLst/>
            </a:prstGeom>
            <a:blipFill>
              <a:blip r:embed="rId13" cstate="print"/>
              <a:stretch>
                <a:fillRect/>
              </a:stretch>
            </a:blipFill>
          </p:spPr>
          <p:txBody>
            <a:bodyPr wrap="square" lIns="0" tIns="0" rIns="0" bIns="0" rtlCol="0"/>
            <a:lstStyle/>
            <a:p>
              <a:endParaRPr/>
            </a:p>
          </p:txBody>
        </p:sp>
        <p:sp>
          <p:nvSpPr>
            <p:cNvPr id="31" name="object 31">
              <a:extLst>
                <a:ext uri="{FF2B5EF4-FFF2-40B4-BE49-F238E27FC236}">
                  <a16:creationId xmlns:a16="http://schemas.microsoft.com/office/drawing/2014/main" id="{2C62F335-3F9B-E641-6C00-2FDBFD54A7EB}"/>
                </a:ext>
              </a:extLst>
            </p:cNvPr>
            <p:cNvSpPr/>
            <p:nvPr/>
          </p:nvSpPr>
          <p:spPr>
            <a:xfrm>
              <a:off x="7173468" y="4378451"/>
              <a:ext cx="1825752" cy="694944"/>
            </a:xfrm>
            <a:prstGeom prst="rect">
              <a:avLst/>
            </a:prstGeom>
            <a:blipFill>
              <a:blip r:embed="rId18" cstate="print"/>
              <a:stretch>
                <a:fillRect/>
              </a:stretch>
            </a:blipFill>
          </p:spPr>
          <p:txBody>
            <a:bodyPr wrap="square" lIns="0" tIns="0" rIns="0" bIns="0" rtlCol="0"/>
            <a:lstStyle/>
            <a:p>
              <a:endParaRPr/>
            </a:p>
          </p:txBody>
        </p:sp>
        <p:sp>
          <p:nvSpPr>
            <p:cNvPr id="32" name="object 32">
              <a:extLst>
                <a:ext uri="{FF2B5EF4-FFF2-40B4-BE49-F238E27FC236}">
                  <a16:creationId xmlns:a16="http://schemas.microsoft.com/office/drawing/2014/main" id="{29DFC230-73A3-3B19-CBCF-ACF4CB143897}"/>
                </a:ext>
              </a:extLst>
            </p:cNvPr>
            <p:cNvSpPr/>
            <p:nvPr/>
          </p:nvSpPr>
          <p:spPr>
            <a:xfrm>
              <a:off x="7161276" y="4158995"/>
              <a:ext cx="1772412" cy="1062227"/>
            </a:xfrm>
            <a:prstGeom prst="rect">
              <a:avLst/>
            </a:prstGeom>
            <a:blipFill>
              <a:blip r:embed="rId15" cstate="print"/>
              <a:stretch>
                <a:fillRect/>
              </a:stretch>
            </a:blipFill>
          </p:spPr>
          <p:txBody>
            <a:bodyPr wrap="square" lIns="0" tIns="0" rIns="0" bIns="0" rtlCol="0"/>
            <a:lstStyle/>
            <a:p>
              <a:endParaRPr/>
            </a:p>
          </p:txBody>
        </p:sp>
      </p:grpSp>
      <p:sp>
        <p:nvSpPr>
          <p:cNvPr id="33" name="object 33">
            <a:extLst>
              <a:ext uri="{FF2B5EF4-FFF2-40B4-BE49-F238E27FC236}">
                <a16:creationId xmlns:a16="http://schemas.microsoft.com/office/drawing/2014/main" id="{F92A1394-B609-C3DF-787F-D368B365BDEF}"/>
              </a:ext>
            </a:extLst>
          </p:cNvPr>
          <p:cNvSpPr txBox="1"/>
          <p:nvPr/>
        </p:nvSpPr>
        <p:spPr>
          <a:xfrm>
            <a:off x="5462695" y="4389102"/>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4" name="object 34">
            <a:extLst>
              <a:ext uri="{FF2B5EF4-FFF2-40B4-BE49-F238E27FC236}">
                <a16:creationId xmlns:a16="http://schemas.microsoft.com/office/drawing/2014/main" id="{12EFC4AB-D570-EE19-822A-88250A14029A}"/>
              </a:ext>
            </a:extLst>
          </p:cNvPr>
          <p:cNvGrpSpPr/>
          <p:nvPr/>
        </p:nvGrpSpPr>
        <p:grpSpPr>
          <a:xfrm>
            <a:off x="5301914" y="1708639"/>
            <a:ext cx="1868805" cy="2205355"/>
            <a:chOff x="7139940" y="1744979"/>
            <a:chExt cx="1868805" cy="2205355"/>
          </a:xfrm>
        </p:grpSpPr>
        <p:sp>
          <p:nvSpPr>
            <p:cNvPr id="35" name="object 35">
              <a:extLst>
                <a:ext uri="{FF2B5EF4-FFF2-40B4-BE49-F238E27FC236}">
                  <a16:creationId xmlns:a16="http://schemas.microsoft.com/office/drawing/2014/main" id="{7EFE8715-E5B2-96CE-A950-9E28430164B1}"/>
                </a:ext>
              </a:extLst>
            </p:cNvPr>
            <p:cNvSpPr/>
            <p:nvPr/>
          </p:nvSpPr>
          <p:spPr>
            <a:xfrm>
              <a:off x="7418832" y="1744979"/>
              <a:ext cx="239268" cy="1399032"/>
            </a:xfrm>
            <a:prstGeom prst="rect">
              <a:avLst/>
            </a:prstGeom>
            <a:blipFill>
              <a:blip r:embed="rId16" cstate="print"/>
              <a:stretch>
                <a:fillRect/>
              </a:stretch>
            </a:blipFill>
          </p:spPr>
          <p:txBody>
            <a:bodyPr wrap="square" lIns="0" tIns="0" rIns="0" bIns="0" rtlCol="0"/>
            <a:lstStyle/>
            <a:p>
              <a:endParaRPr/>
            </a:p>
          </p:txBody>
        </p:sp>
        <p:sp>
          <p:nvSpPr>
            <p:cNvPr id="36" name="object 36">
              <a:extLst>
                <a:ext uri="{FF2B5EF4-FFF2-40B4-BE49-F238E27FC236}">
                  <a16:creationId xmlns:a16="http://schemas.microsoft.com/office/drawing/2014/main" id="{B594F110-12BB-3AC0-85A9-19A7A1550ABD}"/>
                </a:ext>
              </a:extLst>
            </p:cNvPr>
            <p:cNvSpPr/>
            <p:nvPr/>
          </p:nvSpPr>
          <p:spPr>
            <a:xfrm>
              <a:off x="7440168" y="1766315"/>
              <a:ext cx="160020" cy="1319784"/>
            </a:xfrm>
            <a:prstGeom prst="rect">
              <a:avLst/>
            </a:prstGeom>
            <a:blipFill>
              <a:blip r:embed="rId17" cstate="print"/>
              <a:stretch>
                <a:fillRect/>
              </a:stretch>
            </a:blipFill>
          </p:spPr>
          <p:txBody>
            <a:bodyPr wrap="square" lIns="0" tIns="0" rIns="0" bIns="0" rtlCol="0"/>
            <a:lstStyle/>
            <a:p>
              <a:endParaRPr/>
            </a:p>
          </p:txBody>
        </p:sp>
        <p:sp>
          <p:nvSpPr>
            <p:cNvPr id="37" name="object 37">
              <a:extLst>
                <a:ext uri="{FF2B5EF4-FFF2-40B4-BE49-F238E27FC236}">
                  <a16:creationId xmlns:a16="http://schemas.microsoft.com/office/drawing/2014/main" id="{1CC9BA2E-C779-DBEB-6880-A06A21D98C23}"/>
                </a:ext>
              </a:extLst>
            </p:cNvPr>
            <p:cNvSpPr/>
            <p:nvPr/>
          </p:nvSpPr>
          <p:spPr>
            <a:xfrm>
              <a:off x="7139940" y="2807207"/>
              <a:ext cx="1851659" cy="1143000"/>
            </a:xfrm>
            <a:prstGeom prst="rect">
              <a:avLst/>
            </a:prstGeom>
            <a:blipFill>
              <a:blip r:embed="rId6" cstate="print"/>
              <a:stretch>
                <a:fillRect/>
              </a:stretch>
            </a:blipFill>
          </p:spPr>
          <p:txBody>
            <a:bodyPr wrap="square" lIns="0" tIns="0" rIns="0" bIns="0" rtlCol="0"/>
            <a:lstStyle/>
            <a:p>
              <a:endParaRPr/>
            </a:p>
          </p:txBody>
        </p:sp>
        <p:sp>
          <p:nvSpPr>
            <p:cNvPr id="38" name="object 38">
              <a:extLst>
                <a:ext uri="{FF2B5EF4-FFF2-40B4-BE49-F238E27FC236}">
                  <a16:creationId xmlns:a16="http://schemas.microsoft.com/office/drawing/2014/main" id="{7C26F3E0-DB57-F1D2-7E02-50A2FBFA5D0E}"/>
                </a:ext>
              </a:extLst>
            </p:cNvPr>
            <p:cNvSpPr/>
            <p:nvPr/>
          </p:nvSpPr>
          <p:spPr>
            <a:xfrm>
              <a:off x="7164324" y="3047999"/>
              <a:ext cx="1844039" cy="696468"/>
            </a:xfrm>
            <a:prstGeom prst="rect">
              <a:avLst/>
            </a:prstGeom>
            <a:blipFill>
              <a:blip r:embed="rId19" cstate="print"/>
              <a:stretch>
                <a:fillRect/>
              </a:stretch>
            </a:blipFill>
          </p:spPr>
          <p:txBody>
            <a:bodyPr wrap="square" lIns="0" tIns="0" rIns="0" bIns="0" rtlCol="0"/>
            <a:lstStyle/>
            <a:p>
              <a:endParaRPr/>
            </a:p>
          </p:txBody>
        </p:sp>
        <p:sp>
          <p:nvSpPr>
            <p:cNvPr id="39" name="object 39">
              <a:extLst>
                <a:ext uri="{FF2B5EF4-FFF2-40B4-BE49-F238E27FC236}">
                  <a16:creationId xmlns:a16="http://schemas.microsoft.com/office/drawing/2014/main" id="{70D30195-25B9-C7EE-558E-BAAA71D2D2FA}"/>
                </a:ext>
              </a:extLst>
            </p:cNvPr>
            <p:cNvSpPr/>
            <p:nvPr/>
          </p:nvSpPr>
          <p:spPr>
            <a:xfrm>
              <a:off x="7161276" y="2828543"/>
              <a:ext cx="1772412" cy="1063752"/>
            </a:xfrm>
            <a:prstGeom prst="rect">
              <a:avLst/>
            </a:prstGeom>
            <a:blipFill>
              <a:blip r:embed="rId8" cstate="print"/>
              <a:stretch>
                <a:fillRect/>
              </a:stretch>
            </a:blipFill>
          </p:spPr>
          <p:txBody>
            <a:bodyPr wrap="square" lIns="0" tIns="0" rIns="0" bIns="0" rtlCol="0"/>
            <a:lstStyle/>
            <a:p>
              <a:endParaRPr/>
            </a:p>
          </p:txBody>
        </p:sp>
      </p:grpSp>
      <p:sp>
        <p:nvSpPr>
          <p:cNvPr id="40" name="object 40">
            <a:extLst>
              <a:ext uri="{FF2B5EF4-FFF2-40B4-BE49-F238E27FC236}">
                <a16:creationId xmlns:a16="http://schemas.microsoft.com/office/drawing/2014/main" id="{3CE1C54F-270C-84E5-0078-4474E1CBBE5D}"/>
              </a:ext>
            </a:extLst>
          </p:cNvPr>
          <p:cNvSpPr txBox="1"/>
          <p:nvPr/>
        </p:nvSpPr>
        <p:spPr>
          <a:xfrm>
            <a:off x="5453552" y="305966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grpSp>
        <p:nvGrpSpPr>
          <p:cNvPr id="41" name="object 41">
            <a:extLst>
              <a:ext uri="{FF2B5EF4-FFF2-40B4-BE49-F238E27FC236}">
                <a16:creationId xmlns:a16="http://schemas.microsoft.com/office/drawing/2014/main" id="{D1F98FE4-AC8B-3914-D927-38C1CB0D1FA7}"/>
              </a:ext>
            </a:extLst>
          </p:cNvPr>
          <p:cNvGrpSpPr/>
          <p:nvPr/>
        </p:nvGrpSpPr>
        <p:grpSpPr>
          <a:xfrm>
            <a:off x="5301914" y="1441940"/>
            <a:ext cx="2790825" cy="1143000"/>
            <a:chOff x="7139940" y="1478280"/>
            <a:chExt cx="2790825" cy="1143000"/>
          </a:xfrm>
        </p:grpSpPr>
        <p:sp>
          <p:nvSpPr>
            <p:cNvPr id="42" name="object 42">
              <a:extLst>
                <a:ext uri="{FF2B5EF4-FFF2-40B4-BE49-F238E27FC236}">
                  <a16:creationId xmlns:a16="http://schemas.microsoft.com/office/drawing/2014/main" id="{9A6FBF66-6453-1599-A1B3-97CFF5F30B24}"/>
                </a:ext>
              </a:extLst>
            </p:cNvPr>
            <p:cNvSpPr/>
            <p:nvPr/>
          </p:nvSpPr>
          <p:spPr>
            <a:xfrm>
              <a:off x="7504176" y="1661160"/>
              <a:ext cx="2426207" cy="237744"/>
            </a:xfrm>
            <a:prstGeom prst="rect">
              <a:avLst/>
            </a:prstGeom>
            <a:blipFill>
              <a:blip r:embed="rId20" cstate="print"/>
              <a:stretch>
                <a:fillRect/>
              </a:stretch>
            </a:blipFill>
          </p:spPr>
          <p:txBody>
            <a:bodyPr wrap="square" lIns="0" tIns="0" rIns="0" bIns="0" rtlCol="0"/>
            <a:lstStyle/>
            <a:p>
              <a:endParaRPr/>
            </a:p>
          </p:txBody>
        </p:sp>
        <p:sp>
          <p:nvSpPr>
            <p:cNvPr id="43" name="object 43">
              <a:extLst>
                <a:ext uri="{FF2B5EF4-FFF2-40B4-BE49-F238E27FC236}">
                  <a16:creationId xmlns:a16="http://schemas.microsoft.com/office/drawing/2014/main" id="{8AB7E5CF-EB75-8142-E4DF-EC2FC94ED12C}"/>
                </a:ext>
              </a:extLst>
            </p:cNvPr>
            <p:cNvSpPr/>
            <p:nvPr/>
          </p:nvSpPr>
          <p:spPr>
            <a:xfrm>
              <a:off x="7525512" y="1682496"/>
              <a:ext cx="2346959" cy="158496"/>
            </a:xfrm>
            <a:prstGeom prst="rect">
              <a:avLst/>
            </a:prstGeom>
            <a:blipFill>
              <a:blip r:embed="rId21" cstate="print"/>
              <a:stretch>
                <a:fillRect/>
              </a:stretch>
            </a:blipFill>
          </p:spPr>
          <p:txBody>
            <a:bodyPr wrap="square" lIns="0" tIns="0" rIns="0" bIns="0" rtlCol="0"/>
            <a:lstStyle/>
            <a:p>
              <a:endParaRPr/>
            </a:p>
          </p:txBody>
        </p:sp>
        <p:sp>
          <p:nvSpPr>
            <p:cNvPr id="44" name="object 44">
              <a:extLst>
                <a:ext uri="{FF2B5EF4-FFF2-40B4-BE49-F238E27FC236}">
                  <a16:creationId xmlns:a16="http://schemas.microsoft.com/office/drawing/2014/main" id="{443739AB-479D-5C9C-54EF-727254297189}"/>
                </a:ext>
              </a:extLst>
            </p:cNvPr>
            <p:cNvSpPr/>
            <p:nvPr/>
          </p:nvSpPr>
          <p:spPr>
            <a:xfrm>
              <a:off x="7139940"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45" name="object 45">
              <a:extLst>
                <a:ext uri="{FF2B5EF4-FFF2-40B4-BE49-F238E27FC236}">
                  <a16:creationId xmlns:a16="http://schemas.microsoft.com/office/drawing/2014/main" id="{EDEC89C1-E362-0301-F2BE-A14FA379F7DE}"/>
                </a:ext>
              </a:extLst>
            </p:cNvPr>
            <p:cNvSpPr/>
            <p:nvPr/>
          </p:nvSpPr>
          <p:spPr>
            <a:xfrm>
              <a:off x="7226808" y="1615440"/>
              <a:ext cx="1717548" cy="903731"/>
            </a:xfrm>
            <a:prstGeom prst="rect">
              <a:avLst/>
            </a:prstGeom>
            <a:blipFill>
              <a:blip r:embed="rId22" cstate="print"/>
              <a:stretch>
                <a:fillRect/>
              </a:stretch>
            </a:blipFill>
          </p:spPr>
          <p:txBody>
            <a:bodyPr wrap="square" lIns="0" tIns="0" rIns="0" bIns="0" rtlCol="0"/>
            <a:lstStyle/>
            <a:p>
              <a:endParaRPr/>
            </a:p>
          </p:txBody>
        </p:sp>
        <p:sp>
          <p:nvSpPr>
            <p:cNvPr id="46" name="object 46">
              <a:extLst>
                <a:ext uri="{FF2B5EF4-FFF2-40B4-BE49-F238E27FC236}">
                  <a16:creationId xmlns:a16="http://schemas.microsoft.com/office/drawing/2014/main" id="{BAC7E8E0-10DF-B04A-A043-B1FF24159E81}"/>
                </a:ext>
              </a:extLst>
            </p:cNvPr>
            <p:cNvSpPr/>
            <p:nvPr/>
          </p:nvSpPr>
          <p:spPr>
            <a:xfrm>
              <a:off x="7161276" y="1499616"/>
              <a:ext cx="1772412" cy="1063752"/>
            </a:xfrm>
            <a:prstGeom prst="rect">
              <a:avLst/>
            </a:prstGeom>
            <a:blipFill>
              <a:blip r:embed="rId8" cstate="print"/>
              <a:stretch>
                <a:fillRect/>
              </a:stretch>
            </a:blipFill>
          </p:spPr>
          <p:txBody>
            <a:bodyPr wrap="square" lIns="0" tIns="0" rIns="0" bIns="0" rtlCol="0"/>
            <a:lstStyle/>
            <a:p>
              <a:endParaRPr/>
            </a:p>
          </p:txBody>
        </p:sp>
      </p:grpSp>
      <p:sp>
        <p:nvSpPr>
          <p:cNvPr id="47" name="object 47">
            <a:extLst>
              <a:ext uri="{FF2B5EF4-FFF2-40B4-BE49-F238E27FC236}">
                <a16:creationId xmlns:a16="http://schemas.microsoft.com/office/drawing/2014/main" id="{CEA9B8C0-5B96-B8AC-5CC1-2204B2A76F73}"/>
              </a:ext>
            </a:extLst>
          </p:cNvPr>
          <p:cNvSpPr txBox="1">
            <a:spLocks/>
          </p:cNvSpPr>
          <p:nvPr/>
        </p:nvSpPr>
        <p:spPr>
          <a:xfrm>
            <a:off x="5516035" y="1624565"/>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48" name="object 48">
            <a:extLst>
              <a:ext uri="{FF2B5EF4-FFF2-40B4-BE49-F238E27FC236}">
                <a16:creationId xmlns:a16="http://schemas.microsoft.com/office/drawing/2014/main" id="{C877C801-9AB2-3F76-3EE1-957692D1EABA}"/>
              </a:ext>
            </a:extLst>
          </p:cNvPr>
          <p:cNvGrpSpPr/>
          <p:nvPr/>
        </p:nvGrpSpPr>
        <p:grpSpPr>
          <a:xfrm>
            <a:off x="7658017" y="1441940"/>
            <a:ext cx="1894839" cy="1143000"/>
            <a:chOff x="9496043" y="1478280"/>
            <a:chExt cx="1894839" cy="1143000"/>
          </a:xfrm>
        </p:grpSpPr>
        <p:sp>
          <p:nvSpPr>
            <p:cNvPr id="49" name="object 49">
              <a:extLst>
                <a:ext uri="{FF2B5EF4-FFF2-40B4-BE49-F238E27FC236}">
                  <a16:creationId xmlns:a16="http://schemas.microsoft.com/office/drawing/2014/main" id="{AEA4D9CC-12D7-EF9E-8703-533365AF061F}"/>
                </a:ext>
              </a:extLst>
            </p:cNvPr>
            <p:cNvSpPr/>
            <p:nvPr/>
          </p:nvSpPr>
          <p:spPr>
            <a:xfrm>
              <a:off x="9496043"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50" name="object 50">
              <a:extLst>
                <a:ext uri="{FF2B5EF4-FFF2-40B4-BE49-F238E27FC236}">
                  <a16:creationId xmlns:a16="http://schemas.microsoft.com/office/drawing/2014/main" id="{A46121F0-162D-F06A-D38E-5CDC02B323B2}"/>
                </a:ext>
              </a:extLst>
            </p:cNvPr>
            <p:cNvSpPr/>
            <p:nvPr/>
          </p:nvSpPr>
          <p:spPr>
            <a:xfrm>
              <a:off x="9497567" y="1615440"/>
              <a:ext cx="1892807" cy="903731"/>
            </a:xfrm>
            <a:prstGeom prst="rect">
              <a:avLst/>
            </a:prstGeom>
            <a:blipFill>
              <a:blip r:embed="rId23" cstate="print"/>
              <a:stretch>
                <a:fillRect/>
              </a:stretch>
            </a:blipFill>
          </p:spPr>
          <p:txBody>
            <a:bodyPr wrap="square" lIns="0" tIns="0" rIns="0" bIns="0" rtlCol="0"/>
            <a:lstStyle/>
            <a:p>
              <a:endParaRPr/>
            </a:p>
          </p:txBody>
        </p:sp>
        <p:sp>
          <p:nvSpPr>
            <p:cNvPr id="51" name="object 51">
              <a:extLst>
                <a:ext uri="{FF2B5EF4-FFF2-40B4-BE49-F238E27FC236}">
                  <a16:creationId xmlns:a16="http://schemas.microsoft.com/office/drawing/2014/main" id="{1BE7AAAD-C913-0203-9601-496E45638F7D}"/>
                </a:ext>
              </a:extLst>
            </p:cNvPr>
            <p:cNvSpPr/>
            <p:nvPr/>
          </p:nvSpPr>
          <p:spPr>
            <a:xfrm>
              <a:off x="9517379" y="1499616"/>
              <a:ext cx="1772412" cy="1063752"/>
            </a:xfrm>
            <a:prstGeom prst="rect">
              <a:avLst/>
            </a:prstGeom>
            <a:blipFill>
              <a:blip r:embed="rId24" cstate="print"/>
              <a:stretch>
                <a:fillRect/>
              </a:stretch>
            </a:blipFill>
          </p:spPr>
          <p:txBody>
            <a:bodyPr wrap="square" lIns="0" tIns="0" rIns="0" bIns="0" rtlCol="0"/>
            <a:lstStyle/>
            <a:p>
              <a:endParaRPr/>
            </a:p>
          </p:txBody>
        </p:sp>
      </p:grpSp>
      <p:sp>
        <p:nvSpPr>
          <p:cNvPr id="52" name="object 52">
            <a:extLst>
              <a:ext uri="{FF2B5EF4-FFF2-40B4-BE49-F238E27FC236}">
                <a16:creationId xmlns:a16="http://schemas.microsoft.com/office/drawing/2014/main" id="{D7BBF630-906A-A7B0-5A3A-F6C05BAA05FE}"/>
              </a:ext>
            </a:extLst>
          </p:cNvPr>
          <p:cNvSpPr txBox="1"/>
          <p:nvPr/>
        </p:nvSpPr>
        <p:spPr>
          <a:xfrm>
            <a:off x="7802290" y="162456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URL : </a:t>
            </a:r>
            <a:r>
              <a:rPr lang="en-US" sz="2200" dirty="0">
                <a:solidFill>
                  <a:schemeClr val="accent3">
                    <a:lumMod val="25000"/>
                  </a:schemeClr>
                </a:solidFill>
                <a:latin typeface="Abadi"/>
                <a:hlinkClick r:id="rId3"/>
              </a:rPr>
              <a:t>https://github.com/Dahgorago/IBM-Data-Science/blob/main/Data%20Science%20Capstone%20Project/1.%20Collecting%20The%20Data/jupyter-labs-webscraping.ipynb</a:t>
            </a:r>
            <a:r>
              <a:rPr lang="en-US" sz="2200" dirty="0">
                <a:solidFill>
                  <a:schemeClr val="accent3">
                    <a:lumMod val="25000"/>
                  </a:schemeClr>
                </a:solidFill>
                <a:latin typeface="Abadi"/>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object 6">
            <a:extLst>
              <a:ext uri="{FF2B5EF4-FFF2-40B4-BE49-F238E27FC236}">
                <a16:creationId xmlns:a16="http://schemas.microsoft.com/office/drawing/2014/main" id="{95CFD89C-4FAE-FD69-0D27-C5740274E6FE}"/>
              </a:ext>
            </a:extLst>
          </p:cNvPr>
          <p:cNvGrpSpPr/>
          <p:nvPr/>
        </p:nvGrpSpPr>
        <p:grpSpPr>
          <a:xfrm>
            <a:off x="5314569" y="1327784"/>
            <a:ext cx="2621280" cy="2318385"/>
            <a:chOff x="5111496" y="713231"/>
            <a:chExt cx="2621280" cy="2318385"/>
          </a:xfrm>
        </p:grpSpPr>
        <p:sp>
          <p:nvSpPr>
            <p:cNvPr id="7" name="object 7">
              <a:extLst>
                <a:ext uri="{FF2B5EF4-FFF2-40B4-BE49-F238E27FC236}">
                  <a16:creationId xmlns:a16="http://schemas.microsoft.com/office/drawing/2014/main" id="{645AE5F0-741F-5D29-48EE-DD19E3B06CBF}"/>
                </a:ext>
              </a:extLst>
            </p:cNvPr>
            <p:cNvSpPr/>
            <p:nvPr/>
          </p:nvSpPr>
          <p:spPr>
            <a:xfrm>
              <a:off x="5506212" y="1098804"/>
              <a:ext cx="304800" cy="1932432"/>
            </a:xfrm>
            <a:prstGeom prst="rect">
              <a:avLst/>
            </a:prstGeom>
            <a:blipFill>
              <a:blip r:embed="rId4"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EFCF17F1-AC31-40A4-EB8B-EC9E78486829}"/>
                </a:ext>
              </a:extLst>
            </p:cNvPr>
            <p:cNvSpPr/>
            <p:nvPr/>
          </p:nvSpPr>
          <p:spPr>
            <a:xfrm>
              <a:off x="5527548" y="1110995"/>
              <a:ext cx="225551" cy="1862327"/>
            </a:xfrm>
            <a:prstGeom prst="rect">
              <a:avLst/>
            </a:prstGeom>
            <a:blipFill>
              <a:blip r:embed="rId5"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6FAC8EEC-403D-0B18-FDA1-9CA9903BD80C}"/>
                </a:ext>
              </a:extLst>
            </p:cNvPr>
            <p:cNvSpPr/>
            <p:nvPr/>
          </p:nvSpPr>
          <p:spPr>
            <a:xfrm>
              <a:off x="5111496" y="713231"/>
              <a:ext cx="2580131" cy="1580388"/>
            </a:xfrm>
            <a:prstGeom prst="rect">
              <a:avLst/>
            </a:prstGeom>
            <a:blipFill>
              <a:blip r:embed="rId6"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2FDB79B7-FFB1-2720-EA26-ACB2CF80EE63}"/>
                </a:ext>
              </a:extLst>
            </p:cNvPr>
            <p:cNvSpPr/>
            <p:nvPr/>
          </p:nvSpPr>
          <p:spPr>
            <a:xfrm>
              <a:off x="5134356" y="1037843"/>
              <a:ext cx="2598420" cy="981455"/>
            </a:xfrm>
            <a:prstGeom prst="rect">
              <a:avLst/>
            </a:prstGeom>
            <a:blipFill>
              <a:blip r:embed="rId7"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83487BAA-A74B-A58C-9744-0A803F4C1494}"/>
                </a:ext>
              </a:extLst>
            </p:cNvPr>
            <p:cNvSpPr/>
            <p:nvPr/>
          </p:nvSpPr>
          <p:spPr>
            <a:xfrm>
              <a:off x="5132832" y="734567"/>
              <a:ext cx="2500884" cy="1501139"/>
            </a:xfrm>
            <a:prstGeom prst="rect">
              <a:avLst/>
            </a:prstGeom>
            <a:blipFill>
              <a:blip r:embed="rId8" cstate="print"/>
              <a:stretch>
                <a:fillRect/>
              </a:stretch>
            </a:blipFill>
          </p:spPr>
          <p:txBody>
            <a:bodyPr wrap="square" lIns="0" tIns="0" rIns="0" bIns="0" rtlCol="0"/>
            <a:lstStyle/>
            <a:p>
              <a:endParaRPr/>
            </a:p>
          </p:txBody>
        </p:sp>
      </p:grpSp>
      <p:sp>
        <p:nvSpPr>
          <p:cNvPr id="13" name="object 12">
            <a:extLst>
              <a:ext uri="{FF2B5EF4-FFF2-40B4-BE49-F238E27FC236}">
                <a16:creationId xmlns:a16="http://schemas.microsoft.com/office/drawing/2014/main" id="{48B8BB99-85B9-08B4-69FF-DA4054AC65ED}"/>
              </a:ext>
            </a:extLst>
          </p:cNvPr>
          <p:cNvSpPr txBox="1"/>
          <p:nvPr/>
        </p:nvSpPr>
        <p:spPr>
          <a:xfrm>
            <a:off x="5517642" y="1718690"/>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4" name="object 13">
            <a:extLst>
              <a:ext uri="{FF2B5EF4-FFF2-40B4-BE49-F238E27FC236}">
                <a16:creationId xmlns:a16="http://schemas.microsoft.com/office/drawing/2014/main" id="{82757D85-51F5-BBE3-0F0C-5B64529E8B84}"/>
              </a:ext>
            </a:extLst>
          </p:cNvPr>
          <p:cNvGrpSpPr/>
          <p:nvPr/>
        </p:nvGrpSpPr>
        <p:grpSpPr>
          <a:xfrm>
            <a:off x="5314569" y="3203829"/>
            <a:ext cx="2580640" cy="2318385"/>
            <a:chOff x="5111496" y="2589276"/>
            <a:chExt cx="2580640" cy="2318385"/>
          </a:xfrm>
        </p:grpSpPr>
        <p:sp>
          <p:nvSpPr>
            <p:cNvPr id="15" name="object 14">
              <a:extLst>
                <a:ext uri="{FF2B5EF4-FFF2-40B4-BE49-F238E27FC236}">
                  <a16:creationId xmlns:a16="http://schemas.microsoft.com/office/drawing/2014/main" id="{6EA14DA8-EE78-4EEA-9C37-DA4C1B2C2A1F}"/>
                </a:ext>
              </a:extLst>
            </p:cNvPr>
            <p:cNvSpPr/>
            <p:nvPr/>
          </p:nvSpPr>
          <p:spPr>
            <a:xfrm>
              <a:off x="5506212" y="2965704"/>
              <a:ext cx="304800" cy="1941576"/>
            </a:xfrm>
            <a:prstGeom prst="rect">
              <a:avLst/>
            </a:prstGeom>
            <a:blipFill>
              <a:blip r:embed="rId9"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2B176280-0D81-D114-7B87-2B3347DEB448}"/>
                </a:ext>
              </a:extLst>
            </p:cNvPr>
            <p:cNvSpPr/>
            <p:nvPr/>
          </p:nvSpPr>
          <p:spPr>
            <a:xfrm>
              <a:off x="5527548" y="2987040"/>
              <a:ext cx="225551" cy="1862327"/>
            </a:xfrm>
            <a:prstGeom prst="rect">
              <a:avLst/>
            </a:prstGeom>
            <a:blipFill>
              <a:blip r:embed="rId5"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9AABCC29-E80A-B207-086A-D11286E08727}"/>
                </a:ext>
              </a:extLst>
            </p:cNvPr>
            <p:cNvSpPr/>
            <p:nvPr/>
          </p:nvSpPr>
          <p:spPr>
            <a:xfrm>
              <a:off x="5111496"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2ABBF78B-C43E-5F0F-A4CD-3A56F520A037}"/>
                </a:ext>
              </a:extLst>
            </p:cNvPr>
            <p:cNvSpPr/>
            <p:nvPr/>
          </p:nvSpPr>
          <p:spPr>
            <a:xfrm>
              <a:off x="5334000" y="2913888"/>
              <a:ext cx="2135124" cy="981456"/>
            </a:xfrm>
            <a:prstGeom prst="rect">
              <a:avLst/>
            </a:prstGeom>
            <a:blipFill>
              <a:blip r:embed="rId10"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9896A546-7650-583E-A19F-7DB157EEE337}"/>
                </a:ext>
              </a:extLst>
            </p:cNvPr>
            <p:cNvSpPr/>
            <p:nvPr/>
          </p:nvSpPr>
          <p:spPr>
            <a:xfrm>
              <a:off x="5132832" y="2610612"/>
              <a:ext cx="2500884" cy="1501139"/>
            </a:xfrm>
            <a:prstGeom prst="rect">
              <a:avLst/>
            </a:prstGeom>
            <a:blipFill>
              <a:blip r:embed="rId8" cstate="print"/>
              <a:stretch>
                <a:fillRect/>
              </a:stretch>
            </a:blipFill>
          </p:spPr>
          <p:txBody>
            <a:bodyPr wrap="square" lIns="0" tIns="0" rIns="0" bIns="0" rtlCol="0"/>
            <a:lstStyle/>
            <a:p>
              <a:endParaRPr/>
            </a:p>
          </p:txBody>
        </p:sp>
      </p:grpSp>
      <p:sp>
        <p:nvSpPr>
          <p:cNvPr id="20" name="object 19">
            <a:extLst>
              <a:ext uri="{FF2B5EF4-FFF2-40B4-BE49-F238E27FC236}">
                <a16:creationId xmlns:a16="http://schemas.microsoft.com/office/drawing/2014/main" id="{8E1A82AC-884E-5D7E-8DF5-10EABD562B9B}"/>
              </a:ext>
            </a:extLst>
          </p:cNvPr>
          <p:cNvSpPr txBox="1"/>
          <p:nvPr/>
        </p:nvSpPr>
        <p:spPr>
          <a:xfrm>
            <a:off x="5717667" y="3595242"/>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1" name="object 20">
            <a:extLst>
              <a:ext uri="{FF2B5EF4-FFF2-40B4-BE49-F238E27FC236}">
                <a16:creationId xmlns:a16="http://schemas.microsoft.com/office/drawing/2014/main" id="{3B8EDB41-8F25-7410-301B-789474AFD074}"/>
              </a:ext>
            </a:extLst>
          </p:cNvPr>
          <p:cNvGrpSpPr/>
          <p:nvPr/>
        </p:nvGrpSpPr>
        <p:grpSpPr>
          <a:xfrm>
            <a:off x="5314569" y="5079873"/>
            <a:ext cx="3906520" cy="1580515"/>
            <a:chOff x="5111496" y="4465320"/>
            <a:chExt cx="3906520" cy="1580515"/>
          </a:xfrm>
        </p:grpSpPr>
        <p:sp>
          <p:nvSpPr>
            <p:cNvPr id="22" name="object 21">
              <a:extLst>
                <a:ext uri="{FF2B5EF4-FFF2-40B4-BE49-F238E27FC236}">
                  <a16:creationId xmlns:a16="http://schemas.microsoft.com/office/drawing/2014/main" id="{93D404C7-63A1-F036-0D0D-2352FAFC13BA}"/>
                </a:ext>
              </a:extLst>
            </p:cNvPr>
            <p:cNvSpPr/>
            <p:nvPr/>
          </p:nvSpPr>
          <p:spPr>
            <a:xfrm>
              <a:off x="5625084" y="4721352"/>
              <a:ext cx="3392423" cy="304800"/>
            </a:xfrm>
            <a:prstGeom prst="rect">
              <a:avLst/>
            </a:prstGeom>
            <a:blipFill>
              <a:blip r:embed="rId11"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EB2720A4-2DA8-548A-FEFA-E4A8122C2294}"/>
                </a:ext>
              </a:extLst>
            </p:cNvPr>
            <p:cNvSpPr/>
            <p:nvPr/>
          </p:nvSpPr>
          <p:spPr>
            <a:xfrm>
              <a:off x="5646420" y="4742688"/>
              <a:ext cx="3313176" cy="225551"/>
            </a:xfrm>
            <a:prstGeom prst="rect">
              <a:avLst/>
            </a:prstGeom>
            <a:blipFill>
              <a:blip r:embed="rId12"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FB68C8D2-66FA-6FC3-0634-9323E7A83267}"/>
                </a:ext>
              </a:extLst>
            </p:cNvPr>
            <p:cNvSpPr/>
            <p:nvPr/>
          </p:nvSpPr>
          <p:spPr>
            <a:xfrm>
              <a:off x="5111496"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77456E05-CE82-9339-21C7-E54A1868FFC9}"/>
                </a:ext>
              </a:extLst>
            </p:cNvPr>
            <p:cNvSpPr/>
            <p:nvPr/>
          </p:nvSpPr>
          <p:spPr>
            <a:xfrm>
              <a:off x="5289804" y="4789932"/>
              <a:ext cx="2287524" cy="981456"/>
            </a:xfrm>
            <a:prstGeom prst="rect">
              <a:avLst/>
            </a:prstGeom>
            <a:blipFill>
              <a:blip r:embed="rId13"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ADC062FF-2006-F42B-649C-D22D3D54AA92}"/>
                </a:ext>
              </a:extLst>
            </p:cNvPr>
            <p:cNvSpPr/>
            <p:nvPr/>
          </p:nvSpPr>
          <p:spPr>
            <a:xfrm>
              <a:off x="5132832" y="4486656"/>
              <a:ext cx="2500884" cy="1501140"/>
            </a:xfrm>
            <a:prstGeom prst="rect">
              <a:avLst/>
            </a:prstGeom>
            <a:blipFill>
              <a:blip r:embed="rId8" cstate="print"/>
              <a:stretch>
                <a:fillRect/>
              </a:stretch>
            </a:blipFill>
          </p:spPr>
          <p:txBody>
            <a:bodyPr wrap="square" lIns="0" tIns="0" rIns="0" bIns="0" rtlCol="0"/>
            <a:lstStyle/>
            <a:p>
              <a:endParaRPr/>
            </a:p>
          </p:txBody>
        </p:sp>
      </p:grpSp>
      <p:sp>
        <p:nvSpPr>
          <p:cNvPr id="27" name="object 26">
            <a:extLst>
              <a:ext uri="{FF2B5EF4-FFF2-40B4-BE49-F238E27FC236}">
                <a16:creationId xmlns:a16="http://schemas.microsoft.com/office/drawing/2014/main" id="{F4235036-41ED-B8FC-DE4D-7A01DB017B35}"/>
              </a:ext>
            </a:extLst>
          </p:cNvPr>
          <p:cNvSpPr txBox="1"/>
          <p:nvPr/>
        </p:nvSpPr>
        <p:spPr>
          <a:xfrm>
            <a:off x="5673089" y="5468874"/>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8" name="object 27">
            <a:extLst>
              <a:ext uri="{FF2B5EF4-FFF2-40B4-BE49-F238E27FC236}">
                <a16:creationId xmlns:a16="http://schemas.microsoft.com/office/drawing/2014/main" id="{296C9214-7CF7-18FE-799D-646D11E906D5}"/>
              </a:ext>
            </a:extLst>
          </p:cNvPr>
          <p:cNvGrpSpPr/>
          <p:nvPr/>
        </p:nvGrpSpPr>
        <p:grpSpPr>
          <a:xfrm>
            <a:off x="8641461" y="3580257"/>
            <a:ext cx="2580640" cy="3080385"/>
            <a:chOff x="8438388" y="2965704"/>
            <a:chExt cx="2580640" cy="3080385"/>
          </a:xfrm>
        </p:grpSpPr>
        <p:sp>
          <p:nvSpPr>
            <p:cNvPr id="29" name="object 28">
              <a:extLst>
                <a:ext uri="{FF2B5EF4-FFF2-40B4-BE49-F238E27FC236}">
                  <a16:creationId xmlns:a16="http://schemas.microsoft.com/office/drawing/2014/main" id="{0378FA27-8543-154F-54A1-CBC242F1651E}"/>
                </a:ext>
              </a:extLst>
            </p:cNvPr>
            <p:cNvSpPr/>
            <p:nvPr/>
          </p:nvSpPr>
          <p:spPr>
            <a:xfrm>
              <a:off x="8833104" y="2965704"/>
              <a:ext cx="304800" cy="1941576"/>
            </a:xfrm>
            <a:prstGeom prst="rect">
              <a:avLst/>
            </a:prstGeom>
            <a:blipFill>
              <a:blip r:embed="rId14"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BE6127A1-CC06-3261-3ACE-9494FF9BCDF0}"/>
                </a:ext>
              </a:extLst>
            </p:cNvPr>
            <p:cNvSpPr/>
            <p:nvPr/>
          </p:nvSpPr>
          <p:spPr>
            <a:xfrm>
              <a:off x="8854440" y="2987040"/>
              <a:ext cx="225551" cy="1862327"/>
            </a:xfrm>
            <a:prstGeom prst="rect">
              <a:avLst/>
            </a:prstGeom>
            <a:blipFill>
              <a:blip r:embed="rId15"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13F9BB4A-9D54-EC12-5A96-BB0EB264ACF7}"/>
                </a:ext>
              </a:extLst>
            </p:cNvPr>
            <p:cNvSpPr/>
            <p:nvPr/>
          </p:nvSpPr>
          <p:spPr>
            <a:xfrm>
              <a:off x="8438388"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0E95AB69-E4CA-BBF6-3AD2-F90053D3E714}"/>
                </a:ext>
              </a:extLst>
            </p:cNvPr>
            <p:cNvSpPr/>
            <p:nvPr/>
          </p:nvSpPr>
          <p:spPr>
            <a:xfrm>
              <a:off x="8546592" y="4943855"/>
              <a:ext cx="2363724" cy="673607"/>
            </a:xfrm>
            <a:prstGeom prst="rect">
              <a:avLst/>
            </a:prstGeom>
            <a:blipFill>
              <a:blip r:embed="rId16"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DFDAE0B1-24AC-7318-56E5-16BCB0F72096}"/>
                </a:ext>
              </a:extLst>
            </p:cNvPr>
            <p:cNvSpPr/>
            <p:nvPr/>
          </p:nvSpPr>
          <p:spPr>
            <a:xfrm>
              <a:off x="8459724" y="4486656"/>
              <a:ext cx="2500883" cy="1501140"/>
            </a:xfrm>
            <a:prstGeom prst="rect">
              <a:avLst/>
            </a:prstGeom>
            <a:blipFill>
              <a:blip r:embed="rId8" cstate="print"/>
              <a:stretch>
                <a:fillRect/>
              </a:stretch>
            </a:blipFill>
          </p:spPr>
          <p:txBody>
            <a:bodyPr wrap="square" lIns="0" tIns="0" rIns="0" bIns="0" rtlCol="0"/>
            <a:lstStyle/>
            <a:p>
              <a:endParaRPr/>
            </a:p>
          </p:txBody>
        </p:sp>
      </p:grpSp>
      <p:sp>
        <p:nvSpPr>
          <p:cNvPr id="34" name="object 33">
            <a:extLst>
              <a:ext uri="{FF2B5EF4-FFF2-40B4-BE49-F238E27FC236}">
                <a16:creationId xmlns:a16="http://schemas.microsoft.com/office/drawing/2014/main" id="{C3EE6FBD-21D0-7F5E-D26A-49607C558F69}"/>
              </a:ext>
            </a:extLst>
          </p:cNvPr>
          <p:cNvSpPr txBox="1"/>
          <p:nvPr/>
        </p:nvSpPr>
        <p:spPr>
          <a:xfrm>
            <a:off x="8930513" y="5622543"/>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5" name="object 34">
            <a:extLst>
              <a:ext uri="{FF2B5EF4-FFF2-40B4-BE49-F238E27FC236}">
                <a16:creationId xmlns:a16="http://schemas.microsoft.com/office/drawing/2014/main" id="{E96468A1-1AB7-14E6-A687-3A3BDDAF8218}"/>
              </a:ext>
            </a:extLst>
          </p:cNvPr>
          <p:cNvGrpSpPr/>
          <p:nvPr/>
        </p:nvGrpSpPr>
        <p:grpSpPr>
          <a:xfrm>
            <a:off x="8641461" y="1704213"/>
            <a:ext cx="2580640" cy="3112135"/>
            <a:chOff x="8438388" y="1089660"/>
            <a:chExt cx="2580640" cy="3112135"/>
          </a:xfrm>
        </p:grpSpPr>
        <p:sp>
          <p:nvSpPr>
            <p:cNvPr id="36" name="object 35">
              <a:extLst>
                <a:ext uri="{FF2B5EF4-FFF2-40B4-BE49-F238E27FC236}">
                  <a16:creationId xmlns:a16="http://schemas.microsoft.com/office/drawing/2014/main" id="{440EF49F-B0B4-6256-CD97-95E6F1D90909}"/>
                </a:ext>
              </a:extLst>
            </p:cNvPr>
            <p:cNvSpPr/>
            <p:nvPr/>
          </p:nvSpPr>
          <p:spPr>
            <a:xfrm>
              <a:off x="8833104" y="1089660"/>
              <a:ext cx="304800" cy="1941576"/>
            </a:xfrm>
            <a:prstGeom prst="rect">
              <a:avLst/>
            </a:prstGeom>
            <a:blipFill>
              <a:blip r:embed="rId14"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35E22482-35DA-9C11-F01E-E72398BF1C6F}"/>
                </a:ext>
              </a:extLst>
            </p:cNvPr>
            <p:cNvSpPr/>
            <p:nvPr/>
          </p:nvSpPr>
          <p:spPr>
            <a:xfrm>
              <a:off x="8854440" y="1110996"/>
              <a:ext cx="225551" cy="1862327"/>
            </a:xfrm>
            <a:prstGeom prst="rect">
              <a:avLst/>
            </a:prstGeom>
            <a:blipFill>
              <a:blip r:embed="rId15"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BC0D731C-E3CA-D34D-4173-2F6C8A69735B}"/>
                </a:ext>
              </a:extLst>
            </p:cNvPr>
            <p:cNvSpPr/>
            <p:nvPr/>
          </p:nvSpPr>
          <p:spPr>
            <a:xfrm>
              <a:off x="8438388"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4F9444B7-DD54-BF8F-EDB6-845BBDF240DD}"/>
                </a:ext>
              </a:extLst>
            </p:cNvPr>
            <p:cNvSpPr/>
            <p:nvPr/>
          </p:nvSpPr>
          <p:spPr>
            <a:xfrm>
              <a:off x="8659368" y="2606040"/>
              <a:ext cx="2203704" cy="1595628"/>
            </a:xfrm>
            <a:prstGeom prst="rect">
              <a:avLst/>
            </a:prstGeom>
            <a:blipFill>
              <a:blip r:embed="rId17"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DEFDAFC8-B45A-74BD-1BAA-5DB040E73219}"/>
                </a:ext>
              </a:extLst>
            </p:cNvPr>
            <p:cNvSpPr/>
            <p:nvPr/>
          </p:nvSpPr>
          <p:spPr>
            <a:xfrm>
              <a:off x="8459724" y="2610612"/>
              <a:ext cx="2500883" cy="1501139"/>
            </a:xfrm>
            <a:prstGeom prst="rect">
              <a:avLst/>
            </a:prstGeom>
            <a:blipFill>
              <a:blip r:embed="rId8" cstate="print"/>
              <a:stretch>
                <a:fillRect/>
              </a:stretch>
            </a:blipFill>
          </p:spPr>
          <p:txBody>
            <a:bodyPr wrap="square" lIns="0" tIns="0" rIns="0" bIns="0" rtlCol="0"/>
            <a:lstStyle/>
            <a:p>
              <a:endParaRPr/>
            </a:p>
          </p:txBody>
        </p:sp>
      </p:grpSp>
      <p:sp>
        <p:nvSpPr>
          <p:cNvPr id="41" name="object 40">
            <a:extLst>
              <a:ext uri="{FF2B5EF4-FFF2-40B4-BE49-F238E27FC236}">
                <a16:creationId xmlns:a16="http://schemas.microsoft.com/office/drawing/2014/main" id="{368D367F-CA0B-22D4-4CDD-CC8AB70ADF22}"/>
              </a:ext>
            </a:extLst>
          </p:cNvPr>
          <p:cNvSpPr txBox="1"/>
          <p:nvPr/>
        </p:nvSpPr>
        <p:spPr>
          <a:xfrm>
            <a:off x="9043289" y="3285363"/>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2" name="object 41">
            <a:extLst>
              <a:ext uri="{FF2B5EF4-FFF2-40B4-BE49-F238E27FC236}">
                <a16:creationId xmlns:a16="http://schemas.microsoft.com/office/drawing/2014/main" id="{7CB533E9-ACA8-EEA6-A7E0-65C3DEBDF173}"/>
              </a:ext>
            </a:extLst>
          </p:cNvPr>
          <p:cNvGrpSpPr/>
          <p:nvPr/>
        </p:nvGrpSpPr>
        <p:grpSpPr>
          <a:xfrm>
            <a:off x="8641461" y="1327784"/>
            <a:ext cx="2580640" cy="1580515"/>
            <a:chOff x="8438388" y="713231"/>
            <a:chExt cx="2580640" cy="1580515"/>
          </a:xfrm>
        </p:grpSpPr>
        <p:sp>
          <p:nvSpPr>
            <p:cNvPr id="43" name="object 42">
              <a:extLst>
                <a:ext uri="{FF2B5EF4-FFF2-40B4-BE49-F238E27FC236}">
                  <a16:creationId xmlns:a16="http://schemas.microsoft.com/office/drawing/2014/main" id="{180CA269-8EEE-E876-18F9-97B00D21EA32}"/>
                </a:ext>
              </a:extLst>
            </p:cNvPr>
            <p:cNvSpPr/>
            <p:nvPr/>
          </p:nvSpPr>
          <p:spPr>
            <a:xfrm>
              <a:off x="8438388" y="713231"/>
              <a:ext cx="2580131" cy="1580388"/>
            </a:xfrm>
            <a:prstGeom prst="rect">
              <a:avLst/>
            </a:prstGeom>
            <a:blipFill>
              <a:blip r:embed="rId6"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95F63917-5433-F453-55EF-921657A4BC52}"/>
                </a:ext>
              </a:extLst>
            </p:cNvPr>
            <p:cNvSpPr/>
            <p:nvPr/>
          </p:nvSpPr>
          <p:spPr>
            <a:xfrm>
              <a:off x="8525256" y="1037843"/>
              <a:ext cx="2468879" cy="981455"/>
            </a:xfrm>
            <a:prstGeom prst="rect">
              <a:avLst/>
            </a:prstGeom>
            <a:blipFill>
              <a:blip r:embed="rId18"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A6B5B3EE-35ED-CE54-37E3-291C3371D2C2}"/>
                </a:ext>
              </a:extLst>
            </p:cNvPr>
            <p:cNvSpPr/>
            <p:nvPr/>
          </p:nvSpPr>
          <p:spPr>
            <a:xfrm>
              <a:off x="8459724" y="734567"/>
              <a:ext cx="2500883" cy="1501139"/>
            </a:xfrm>
            <a:prstGeom prst="rect">
              <a:avLst/>
            </a:prstGeom>
            <a:blipFill>
              <a:blip r:embed="rId8" cstate="print"/>
              <a:stretch>
                <a:fillRect/>
              </a:stretch>
            </a:blipFill>
          </p:spPr>
          <p:txBody>
            <a:bodyPr wrap="square" lIns="0" tIns="0" rIns="0" bIns="0" rtlCol="0"/>
            <a:lstStyle/>
            <a:p>
              <a:endParaRPr/>
            </a:p>
          </p:txBody>
        </p:sp>
      </p:grpSp>
      <p:sp>
        <p:nvSpPr>
          <p:cNvPr id="46" name="object 45">
            <a:extLst>
              <a:ext uri="{FF2B5EF4-FFF2-40B4-BE49-F238E27FC236}">
                <a16:creationId xmlns:a16="http://schemas.microsoft.com/office/drawing/2014/main" id="{03A9B729-06A8-3BA7-F670-D223B1D9CE60}"/>
              </a:ext>
            </a:extLst>
          </p:cNvPr>
          <p:cNvSpPr txBox="1"/>
          <p:nvPr/>
        </p:nvSpPr>
        <p:spPr>
          <a:xfrm>
            <a:off x="8909177" y="1715643"/>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268</TotalTime>
  <Words>3243</Words>
  <Application>Microsoft Office PowerPoint</Application>
  <PresentationFormat>Widescreen</PresentationFormat>
  <Paragraphs>251</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Daffa Hilmy</cp:lastModifiedBy>
  <cp:revision>221</cp:revision>
  <dcterms:created xsi:type="dcterms:W3CDTF">2021-04-29T18:58:34Z</dcterms:created>
  <dcterms:modified xsi:type="dcterms:W3CDTF">2023-10-12T02:58:07Z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